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 id="264"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744"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DF601E-1401-44E5-AF11-CE86D3C8DA7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DF601E-1401-44E5-AF11-CE86D3C8DA7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DF601E-1401-44E5-AF11-CE86D3C8DA7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DF601E-1401-44E5-AF11-CE86D3C8DA7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DF601E-1401-44E5-AF11-CE86D3C8DA79}" type="datetimeFigureOut">
              <a:rPr lang="en-US" smtClean="0"/>
              <a:pPr/>
              <a:t>10/9/2021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DF601E-1401-44E5-AF11-CE86D3C8DA79}" type="datetimeFigureOut">
              <a:rPr lang="en-US" smtClean="0"/>
              <a:pPr/>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DF601E-1401-44E5-AF11-CE86D3C8DA79}" type="datetimeFigureOut">
              <a:rPr lang="en-US" smtClean="0"/>
              <a:pPr/>
              <a:t>10/9/2021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DF601E-1401-44E5-AF11-CE86D3C8DA79}" type="datetimeFigureOut">
              <a:rPr lang="en-US" smtClean="0"/>
              <a:pPr/>
              <a:t>10/9/2021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F601E-1401-44E5-AF11-CE86D3C8DA79}" type="datetimeFigureOut">
              <a:rPr lang="en-US" smtClean="0"/>
              <a:pPr/>
              <a:t>10/9/2021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DF601E-1401-44E5-AF11-CE86D3C8DA79}" type="datetimeFigureOut">
              <a:rPr lang="en-US" smtClean="0"/>
              <a:pPr/>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DF601E-1401-44E5-AF11-CE86D3C8DA79}" type="datetimeFigureOut">
              <a:rPr lang="en-US" smtClean="0"/>
              <a:pPr/>
              <a:t>10/9/2021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DF9BE-F84F-45CC-885B-6313036BBA7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F601E-1401-44E5-AF11-CE86D3C8DA79}" type="datetimeFigureOut">
              <a:rPr lang="en-US" smtClean="0"/>
              <a:pPr/>
              <a:t>10/9/2021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DF9BE-F84F-45CC-885B-6313036BBA7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dictionary.cambridge.org/vi/dictionary/english/shape" TargetMode="External"/><Relationship Id="rId2" Type="http://schemas.openxmlformats.org/officeDocument/2006/relationships/hyperlink" Target="https://dictionary.cambridge.org/vi/dictionary/english/sign" TargetMode="External"/><Relationship Id="rId1" Type="http://schemas.openxmlformats.org/officeDocument/2006/relationships/slideLayout" Target="../slideLayouts/slideLayout2.xml"/><Relationship Id="rId5" Type="http://schemas.openxmlformats.org/officeDocument/2006/relationships/hyperlink" Target="https://dictionary.cambridge.org/vi/dictionary/english/represent" TargetMode="External"/><Relationship Id="rId4" Type="http://schemas.openxmlformats.org/officeDocument/2006/relationships/hyperlink" Target="https://dictionary.cambridge.org/vi/dictionary/english/object"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audio" Target="file:///E:\LISTENING%209\Unit%202%20Listen%20and%20Read.mp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457200"/>
            <a:ext cx="5624232" cy="954107"/>
          </a:xfrm>
          <a:prstGeom prst="rect">
            <a:avLst/>
          </a:prstGeom>
          <a:noFill/>
        </p:spPr>
        <p:txBody>
          <a:bodyPr wrap="none" rtlCol="0">
            <a:spAutoFit/>
          </a:bodyPr>
          <a:lstStyle/>
          <a:p>
            <a:r>
              <a:rPr lang="en-US" sz="2800" b="1" dirty="0" smtClean="0"/>
              <a:t>Wednesday , September  29</a:t>
            </a:r>
            <a:r>
              <a:rPr lang="en-US" sz="2800" b="1" baseline="30000" dirty="0" smtClean="0"/>
              <a:t>th</a:t>
            </a:r>
            <a:r>
              <a:rPr lang="en-US" sz="2800" b="1" dirty="0" smtClean="0"/>
              <a:t>  , 2021</a:t>
            </a:r>
          </a:p>
          <a:p>
            <a:endParaRPr lang="en-US" sz="2800" b="1" dirty="0"/>
          </a:p>
        </p:txBody>
      </p:sp>
      <p:sp>
        <p:nvSpPr>
          <p:cNvPr id="5" name="TextBox 4"/>
          <p:cNvSpPr txBox="1"/>
          <p:nvPr/>
        </p:nvSpPr>
        <p:spPr>
          <a:xfrm>
            <a:off x="3505200" y="1143000"/>
            <a:ext cx="2970942" cy="523220"/>
          </a:xfrm>
          <a:prstGeom prst="rect">
            <a:avLst/>
          </a:prstGeom>
          <a:noFill/>
        </p:spPr>
        <p:txBody>
          <a:bodyPr wrap="none" rtlCol="0">
            <a:spAutoFit/>
          </a:bodyPr>
          <a:lstStyle/>
          <a:p>
            <a:r>
              <a:rPr lang="en-US" sz="2800" b="1" dirty="0" smtClean="0">
                <a:solidFill>
                  <a:srgbClr val="FF0000"/>
                </a:solidFill>
              </a:rPr>
              <a:t>Unit 2 : CLOTHING </a:t>
            </a:r>
            <a:endParaRPr lang="en-US" sz="2800" b="1" dirty="0">
              <a:solidFill>
                <a:srgbClr val="FF0000"/>
              </a:solidFill>
            </a:endParaRPr>
          </a:p>
        </p:txBody>
      </p:sp>
      <p:sp>
        <p:nvSpPr>
          <p:cNvPr id="6" name="TextBox 5"/>
          <p:cNvSpPr txBox="1"/>
          <p:nvPr/>
        </p:nvSpPr>
        <p:spPr>
          <a:xfrm>
            <a:off x="1447800" y="1828800"/>
            <a:ext cx="7318991" cy="523220"/>
          </a:xfrm>
          <a:prstGeom prst="rect">
            <a:avLst/>
          </a:prstGeom>
          <a:noFill/>
        </p:spPr>
        <p:txBody>
          <a:bodyPr wrap="none" rtlCol="0">
            <a:spAutoFit/>
          </a:bodyPr>
          <a:lstStyle/>
          <a:p>
            <a:r>
              <a:rPr lang="en-US" sz="2800" b="1" dirty="0" smtClean="0">
                <a:solidFill>
                  <a:srgbClr val="002060"/>
                </a:solidFill>
              </a:rPr>
              <a:t>LESSON : GETTING STARTED + LISTEN AND READ</a:t>
            </a:r>
            <a:endParaRPr lang="en-US" sz="2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533400"/>
            <a:ext cx="3002553" cy="584775"/>
          </a:xfrm>
          <a:prstGeom prst="rect">
            <a:avLst/>
          </a:prstGeom>
          <a:noFill/>
        </p:spPr>
        <p:txBody>
          <a:bodyPr wrap="none" rtlCol="0">
            <a:spAutoFit/>
          </a:bodyPr>
          <a:lstStyle/>
          <a:p>
            <a:r>
              <a:rPr lang="en-US" sz="3200" b="1" dirty="0" smtClean="0">
                <a:solidFill>
                  <a:srgbClr val="FF0000"/>
                </a:solidFill>
              </a:rPr>
              <a:t>III . HOMEWORK</a:t>
            </a:r>
            <a:endParaRPr lang="en-US" sz="3200" b="1" dirty="0">
              <a:solidFill>
                <a:srgbClr val="FF0000"/>
              </a:solidFill>
            </a:endParaRPr>
          </a:p>
        </p:txBody>
      </p:sp>
      <p:sp>
        <p:nvSpPr>
          <p:cNvPr id="5" name="TextBox 4"/>
          <p:cNvSpPr txBox="1"/>
          <p:nvPr/>
        </p:nvSpPr>
        <p:spPr>
          <a:xfrm>
            <a:off x="381000" y="1447800"/>
            <a:ext cx="6715621" cy="1815882"/>
          </a:xfrm>
          <a:prstGeom prst="rect">
            <a:avLst/>
          </a:prstGeom>
          <a:noFill/>
        </p:spPr>
        <p:txBody>
          <a:bodyPr wrap="none" rtlCol="0">
            <a:spAutoFit/>
          </a:bodyPr>
          <a:lstStyle/>
          <a:p>
            <a:pPr>
              <a:buFontTx/>
              <a:buChar char="-"/>
            </a:pPr>
            <a:r>
              <a:rPr lang="en-US" sz="2800" b="1" dirty="0" smtClean="0"/>
              <a:t>Write Voc and grammar in your note book</a:t>
            </a:r>
          </a:p>
          <a:p>
            <a:r>
              <a:rPr lang="en-US" sz="2800" b="1" dirty="0" smtClean="0"/>
              <a:t> and learn by heart .</a:t>
            </a:r>
          </a:p>
          <a:p>
            <a:pPr>
              <a:buFontTx/>
              <a:buChar char="-"/>
            </a:pPr>
            <a:r>
              <a:rPr lang="en-US" sz="2800" b="1" dirty="0" smtClean="0"/>
              <a:t> Do exercises + study Lesson : Listen ( K12 ) </a:t>
            </a:r>
          </a:p>
          <a:p>
            <a:pPr>
              <a:buFontTx/>
              <a:buChar char="-"/>
            </a:pPr>
            <a:r>
              <a:rPr lang="en-US" sz="2800" b="1" dirty="0" smtClean="0"/>
              <a:t> Prepare Unit 2 : Read </a:t>
            </a:r>
            <a:endParaRPr 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2"/>
          <a:srcRect/>
          <a:stretch>
            <a:fillRect/>
          </a:stretch>
        </p:blipFill>
        <p:spPr bwMode="auto">
          <a:xfrm>
            <a:off x="0" y="228600"/>
            <a:ext cx="9144000" cy="6248400"/>
          </a:xfrm>
          <a:prstGeom prst="rect">
            <a:avLst/>
          </a:prstGeom>
          <a:noFill/>
          <a:ln w="9525">
            <a:noFill/>
            <a:miter lim="800000"/>
            <a:headEnd/>
            <a:tailEnd/>
          </a:ln>
        </p:spPr>
      </p:pic>
      <p:sp>
        <p:nvSpPr>
          <p:cNvPr id="6" name="TextBox 5"/>
          <p:cNvSpPr txBox="1"/>
          <p:nvPr/>
        </p:nvSpPr>
        <p:spPr>
          <a:xfrm>
            <a:off x="152400" y="3124200"/>
            <a:ext cx="2367571" cy="461665"/>
          </a:xfrm>
          <a:prstGeom prst="rect">
            <a:avLst/>
          </a:prstGeom>
          <a:noFill/>
        </p:spPr>
        <p:txBody>
          <a:bodyPr wrap="none" rtlCol="0">
            <a:spAutoFit/>
          </a:bodyPr>
          <a:lstStyle/>
          <a:p>
            <a:r>
              <a:rPr lang="en-US" sz="2400" b="1" dirty="0" smtClean="0">
                <a:solidFill>
                  <a:srgbClr val="C00000"/>
                </a:solidFill>
              </a:rPr>
              <a:t>JAPAN - KIMONO</a:t>
            </a:r>
            <a:endParaRPr lang="en-US" sz="2400" b="1" dirty="0">
              <a:solidFill>
                <a:srgbClr val="C00000"/>
              </a:solidFill>
            </a:endParaRPr>
          </a:p>
        </p:txBody>
      </p:sp>
      <p:sp>
        <p:nvSpPr>
          <p:cNvPr id="7" name="TextBox 6"/>
          <p:cNvSpPr txBox="1"/>
          <p:nvPr/>
        </p:nvSpPr>
        <p:spPr>
          <a:xfrm>
            <a:off x="3352800" y="3124200"/>
            <a:ext cx="2486322" cy="461665"/>
          </a:xfrm>
          <a:prstGeom prst="rect">
            <a:avLst/>
          </a:prstGeom>
          <a:noFill/>
        </p:spPr>
        <p:txBody>
          <a:bodyPr wrap="none" rtlCol="0">
            <a:spAutoFit/>
          </a:bodyPr>
          <a:lstStyle/>
          <a:p>
            <a:r>
              <a:rPr lang="en-US" sz="2400" b="1" dirty="0" smtClean="0">
                <a:solidFill>
                  <a:srgbClr val="C00000"/>
                </a:solidFill>
              </a:rPr>
              <a:t>VIETNAM- AO DAI</a:t>
            </a:r>
            <a:endParaRPr lang="en-US" sz="2400" b="1" dirty="0">
              <a:solidFill>
                <a:srgbClr val="C00000"/>
              </a:solidFill>
            </a:endParaRPr>
          </a:p>
        </p:txBody>
      </p:sp>
      <p:sp>
        <p:nvSpPr>
          <p:cNvPr id="8" name="TextBox 7"/>
          <p:cNvSpPr txBox="1"/>
          <p:nvPr/>
        </p:nvSpPr>
        <p:spPr>
          <a:xfrm>
            <a:off x="6553200" y="3124200"/>
            <a:ext cx="2299540" cy="461665"/>
          </a:xfrm>
          <a:prstGeom prst="rect">
            <a:avLst/>
          </a:prstGeom>
          <a:noFill/>
        </p:spPr>
        <p:txBody>
          <a:bodyPr wrap="none" rtlCol="0">
            <a:spAutoFit/>
          </a:bodyPr>
          <a:lstStyle/>
          <a:p>
            <a:r>
              <a:rPr lang="en-US" sz="2400" b="1" dirty="0" smtClean="0">
                <a:solidFill>
                  <a:srgbClr val="C00000"/>
                </a:solidFill>
              </a:rPr>
              <a:t>KILT - SCOTLAND</a:t>
            </a:r>
            <a:endParaRPr lang="en-US" sz="2400" b="1" dirty="0">
              <a:solidFill>
                <a:srgbClr val="C00000"/>
              </a:solidFill>
            </a:endParaRPr>
          </a:p>
        </p:txBody>
      </p:sp>
      <p:sp>
        <p:nvSpPr>
          <p:cNvPr id="9" name="TextBox 8"/>
          <p:cNvSpPr txBox="1"/>
          <p:nvPr/>
        </p:nvSpPr>
        <p:spPr>
          <a:xfrm>
            <a:off x="0" y="6396335"/>
            <a:ext cx="1676485" cy="461665"/>
          </a:xfrm>
          <a:prstGeom prst="rect">
            <a:avLst/>
          </a:prstGeom>
          <a:noFill/>
        </p:spPr>
        <p:txBody>
          <a:bodyPr wrap="none" rtlCol="0">
            <a:spAutoFit/>
          </a:bodyPr>
          <a:lstStyle/>
          <a:p>
            <a:r>
              <a:rPr lang="en-US" sz="2400" b="1" dirty="0" smtClean="0">
                <a:solidFill>
                  <a:srgbClr val="C00000"/>
                </a:solidFill>
              </a:rPr>
              <a:t>INDIA- SARI</a:t>
            </a:r>
            <a:endParaRPr lang="en-US" sz="2400" b="1" dirty="0">
              <a:solidFill>
                <a:srgbClr val="C00000"/>
              </a:solidFill>
            </a:endParaRPr>
          </a:p>
        </p:txBody>
      </p:sp>
      <p:sp>
        <p:nvSpPr>
          <p:cNvPr id="10" name="TextBox 9"/>
          <p:cNvSpPr txBox="1"/>
          <p:nvPr/>
        </p:nvSpPr>
        <p:spPr>
          <a:xfrm>
            <a:off x="1600200" y="6396335"/>
            <a:ext cx="4506234" cy="461665"/>
          </a:xfrm>
          <a:prstGeom prst="rect">
            <a:avLst/>
          </a:prstGeom>
          <a:noFill/>
        </p:spPr>
        <p:txBody>
          <a:bodyPr wrap="none" rtlCol="0">
            <a:spAutoFit/>
          </a:bodyPr>
          <a:lstStyle/>
          <a:p>
            <a:r>
              <a:rPr lang="en-US" sz="2400" b="1" dirty="0" smtClean="0">
                <a:solidFill>
                  <a:srgbClr val="C00000"/>
                </a:solidFill>
              </a:rPr>
              <a:t>UNITED STATES – SHIRT AND JEAN</a:t>
            </a:r>
            <a:endParaRPr lang="en-US" sz="2400" b="1" dirty="0">
              <a:solidFill>
                <a:srgbClr val="C00000"/>
              </a:solidFill>
            </a:endParaRPr>
          </a:p>
        </p:txBody>
      </p:sp>
      <p:sp>
        <p:nvSpPr>
          <p:cNvPr id="11" name="TextBox 10"/>
          <p:cNvSpPr txBox="1"/>
          <p:nvPr/>
        </p:nvSpPr>
        <p:spPr>
          <a:xfrm>
            <a:off x="5943600" y="6396335"/>
            <a:ext cx="3368294" cy="461665"/>
          </a:xfrm>
          <a:prstGeom prst="rect">
            <a:avLst/>
          </a:prstGeom>
          <a:noFill/>
        </p:spPr>
        <p:txBody>
          <a:bodyPr wrap="none" rtlCol="0">
            <a:spAutoFit/>
          </a:bodyPr>
          <a:lstStyle/>
          <a:p>
            <a:r>
              <a:rPr lang="en-US" sz="2400" b="1" smtClean="0">
                <a:solidFill>
                  <a:srgbClr val="C00000"/>
                </a:solidFill>
              </a:rPr>
              <a:t>ISLAMIC COUNTRY-VEIL </a:t>
            </a:r>
            <a:endParaRPr lang="en-US" sz="24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76600" y="304800"/>
            <a:ext cx="2620076" cy="523220"/>
          </a:xfrm>
          <a:prstGeom prst="rect">
            <a:avLst/>
          </a:prstGeom>
          <a:noFill/>
        </p:spPr>
        <p:txBody>
          <a:bodyPr wrap="none" rtlCol="0">
            <a:spAutoFit/>
          </a:bodyPr>
          <a:lstStyle/>
          <a:p>
            <a:r>
              <a:rPr lang="en-US" sz="2800" b="1" dirty="0" smtClean="0">
                <a:solidFill>
                  <a:srgbClr val="FF0000"/>
                </a:solidFill>
              </a:rPr>
              <a:t>I. NEW WORDS :</a:t>
            </a:r>
            <a:endParaRPr lang="en-US" sz="2800" b="1" dirty="0">
              <a:solidFill>
                <a:srgbClr val="FF0000"/>
              </a:solidFill>
            </a:endParaRPr>
          </a:p>
        </p:txBody>
      </p:sp>
      <p:sp>
        <p:nvSpPr>
          <p:cNvPr id="3074" name="Rectangle 2"/>
          <p:cNvSpPr>
            <a:spLocks noChangeArrowheads="1"/>
          </p:cNvSpPr>
          <p:nvPr/>
        </p:nvSpPr>
        <p:spPr bwMode="auto">
          <a:xfrm>
            <a:off x="457200" y="914400"/>
            <a:ext cx="397730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poet</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 poem/ poetry (n.)</a:t>
            </a:r>
            <a:endParaRPr kumimoji="0" lang="en-US" sz="2800" b="1" i="0" u="none" strike="noStrike" cap="none" normalizeH="0" baseline="0" dirty="0" smtClean="0">
              <a:ln>
                <a:noFill/>
              </a:ln>
              <a:solidFill>
                <a:schemeClr val="tx1"/>
              </a:solidFill>
              <a:effectLst/>
              <a:cs typeface="Arial" pitchFamily="34" charset="0"/>
            </a:endParaRPr>
          </a:p>
        </p:txBody>
      </p:sp>
      <p:sp>
        <p:nvSpPr>
          <p:cNvPr id="8" name="Rectangle 7"/>
          <p:cNvSpPr/>
          <p:nvPr/>
        </p:nvSpPr>
        <p:spPr>
          <a:xfrm>
            <a:off x="457200" y="1371600"/>
            <a:ext cx="2954655" cy="523220"/>
          </a:xfrm>
          <a:prstGeom prst="rect">
            <a:avLst/>
          </a:prstGeom>
        </p:spPr>
        <p:txBody>
          <a:bodyPr wrap="none">
            <a:spAutoFit/>
          </a:bodyPr>
          <a:lstStyle/>
          <a:p>
            <a:r>
              <a:rPr lang="en-US" sz="2800" b="1" dirty="0" smtClean="0"/>
              <a:t>-</a:t>
            </a:r>
            <a:r>
              <a:rPr lang="en-US" sz="2800" b="1" dirty="0" smtClean="0">
                <a:solidFill>
                  <a:srgbClr val="C00000"/>
                </a:solidFill>
              </a:rPr>
              <a:t> mention </a:t>
            </a:r>
            <a:r>
              <a:rPr lang="en-US" sz="2800" b="1" dirty="0"/>
              <a:t>(v.)	</a:t>
            </a:r>
          </a:p>
        </p:txBody>
      </p:sp>
      <p:sp>
        <p:nvSpPr>
          <p:cNvPr id="9" name="Rectangle 8"/>
          <p:cNvSpPr/>
          <p:nvPr/>
        </p:nvSpPr>
        <p:spPr>
          <a:xfrm>
            <a:off x="533400" y="1905000"/>
            <a:ext cx="2954655" cy="523220"/>
          </a:xfrm>
          <a:prstGeom prst="rect">
            <a:avLst/>
          </a:prstGeom>
        </p:spPr>
        <p:txBody>
          <a:bodyPr wrap="none">
            <a:spAutoFit/>
          </a:bodyPr>
          <a:lstStyle/>
          <a:p>
            <a:r>
              <a:rPr lang="en-US" sz="2800" b="1" dirty="0" smtClean="0"/>
              <a:t>- </a:t>
            </a:r>
            <a:r>
              <a:rPr lang="en-US" sz="2800" b="1" dirty="0" smtClean="0">
                <a:solidFill>
                  <a:srgbClr val="C00000"/>
                </a:solidFill>
              </a:rPr>
              <a:t>tunic</a:t>
            </a:r>
            <a:r>
              <a:rPr lang="en-US" sz="2800" b="1" dirty="0"/>
              <a:t>	(n.)	</a:t>
            </a:r>
          </a:p>
        </p:txBody>
      </p:sp>
      <p:sp>
        <p:nvSpPr>
          <p:cNvPr id="3075" name="Rectangle 3"/>
          <p:cNvSpPr>
            <a:spLocks noChangeArrowheads="1"/>
          </p:cNvSpPr>
          <p:nvPr/>
        </p:nvSpPr>
        <p:spPr bwMode="auto">
          <a:xfrm>
            <a:off x="533400" y="2362200"/>
            <a:ext cx="2616678"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slit</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 (n.)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slit/ slit/ slit (v.)</a:t>
            </a:r>
            <a:r>
              <a:rPr kumimoji="0" lang="en-US" sz="2800" b="1" i="0" u="none" strike="noStrike" cap="none" normalizeH="0" baseline="0" dirty="0" smtClean="0">
                <a:ln>
                  <a:noFill/>
                </a:ln>
                <a:solidFill>
                  <a:schemeClr val="tx1"/>
                </a:solidFill>
                <a:effectLst/>
                <a:cs typeface="Arial" pitchFamily="34" charset="0"/>
              </a:rPr>
              <a:t> </a:t>
            </a:r>
          </a:p>
        </p:txBody>
      </p:sp>
      <p:sp>
        <p:nvSpPr>
          <p:cNvPr id="3076" name="Rectangle 4"/>
          <p:cNvSpPr>
            <a:spLocks noChangeArrowheads="1"/>
          </p:cNvSpPr>
          <p:nvPr/>
        </p:nvSpPr>
        <p:spPr bwMode="auto">
          <a:xfrm>
            <a:off x="381000" y="3276600"/>
            <a:ext cx="3800977" cy="181588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ea typeface="Calibri" pitchFamily="34" charset="0"/>
                <a:cs typeface="Times New Roman" pitchFamily="18" charset="0"/>
              </a:rPr>
              <a:t>- </a:t>
            </a:r>
            <a:r>
              <a:rPr kumimoji="0" lang="fr-FR" sz="2800" b="1" i="0" u="none" strike="noStrike" cap="none" normalizeH="0" baseline="0" dirty="0" smtClean="0">
                <a:ln>
                  <a:noFill/>
                </a:ln>
                <a:solidFill>
                  <a:srgbClr val="C00000"/>
                </a:solidFill>
                <a:effectLst/>
                <a:ea typeface="Calibri" pitchFamily="34" charset="0"/>
                <a:cs typeface="Times New Roman" pitchFamily="18" charset="0"/>
              </a:rPr>
              <a:t>inspiration</a:t>
            </a:r>
            <a:r>
              <a:rPr kumimoji="0" lang="fr-FR" sz="2800" b="1" i="0" u="none" strike="noStrike" cap="none" normalizeH="0" baseline="0" dirty="0" smtClean="0">
                <a:ln>
                  <a:noFill/>
                </a:ln>
                <a:solidFill>
                  <a:schemeClr val="tx1"/>
                </a:solidFill>
                <a:effectLst/>
                <a:ea typeface="Calibri" pitchFamily="34" charset="0"/>
                <a:cs typeface="Times New Roman" pitchFamily="18" charset="0"/>
              </a:rPr>
              <a:t>	(n.)</a:t>
            </a:r>
            <a:endParaRPr kumimoji="0" lang="en-US" sz="2800" b="1"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ea typeface="Calibri" pitchFamily="34" charset="0"/>
                <a:cs typeface="Times New Roman" pitchFamily="18" charset="0"/>
              </a:rPr>
              <a:t>     </a:t>
            </a:r>
            <a:r>
              <a:rPr kumimoji="0" lang="fr-FR" sz="2800" b="1" i="0" u="none" strike="noStrike" cap="none" normalizeH="0" baseline="0" dirty="0" err="1" smtClean="0">
                <a:ln>
                  <a:noFill/>
                </a:ln>
                <a:solidFill>
                  <a:schemeClr val="tx1"/>
                </a:solidFill>
                <a:effectLst/>
                <a:ea typeface="Calibri" pitchFamily="34" charset="0"/>
                <a:cs typeface="Times New Roman" pitchFamily="18" charset="0"/>
              </a:rPr>
              <a:t>inspirational</a:t>
            </a:r>
            <a:r>
              <a:rPr kumimoji="0" lang="fr-FR" sz="2800" b="1" i="0" u="none" strike="noStrike" cap="none" normalizeH="0" baseline="0" dirty="0" smtClean="0">
                <a:ln>
                  <a:noFill/>
                </a:ln>
                <a:solidFill>
                  <a:schemeClr val="tx1"/>
                </a:solidFill>
                <a:effectLst/>
                <a:ea typeface="Calibri" pitchFamily="34" charset="0"/>
                <a:cs typeface="Times New Roman" pitchFamily="18" charset="0"/>
              </a:rPr>
              <a:t>	(a.)</a:t>
            </a:r>
            <a:endParaRPr kumimoji="0" lang="en-US" sz="2800" b="1"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ea typeface="Calibri" pitchFamily="34" charset="0"/>
                <a:cs typeface="Times New Roman" pitchFamily="18" charset="0"/>
              </a:rPr>
              <a:t>     inspire (v.) </a:t>
            </a:r>
            <a:endParaRPr kumimoji="0" lang="en-US" sz="2800" b="1"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take inspiration from</a:t>
            </a:r>
            <a:r>
              <a:rPr kumimoji="0" lang="en-US" sz="2800" b="1" i="0" u="none" strike="noStrike" cap="none" normalizeH="0" baseline="0" dirty="0" smtClean="0">
                <a:ln>
                  <a:noFill/>
                </a:ln>
                <a:solidFill>
                  <a:schemeClr val="tx1"/>
                </a:solidFill>
                <a:effectLst/>
                <a:cs typeface="Arial" pitchFamily="34" charset="0"/>
              </a:rPr>
              <a:t> </a:t>
            </a:r>
          </a:p>
        </p:txBody>
      </p:sp>
      <p:sp>
        <p:nvSpPr>
          <p:cNvPr id="3077" name="Rectangle 5"/>
          <p:cNvSpPr>
            <a:spLocks noChangeArrowheads="1"/>
          </p:cNvSpPr>
          <p:nvPr/>
        </p:nvSpPr>
        <p:spPr bwMode="auto">
          <a:xfrm>
            <a:off x="381000" y="5029200"/>
            <a:ext cx="5075428"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minority</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 (n.) (</a:t>
            </a:r>
            <a:r>
              <a:rPr kumimoji="0" lang="en-US" sz="2800" b="1" i="0" u="none" strike="noStrike" cap="none" normalizeH="0" baseline="0" dirty="0" err="1" smtClean="0">
                <a:ln>
                  <a:noFill/>
                </a:ln>
                <a:solidFill>
                  <a:schemeClr val="tx1"/>
                </a:solidFill>
                <a:effectLst/>
                <a:ea typeface="Calibri" pitchFamily="34" charset="0"/>
                <a:cs typeface="Times New Roman" pitchFamily="18" charset="0"/>
              </a:rPr>
              <a:t>ies</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 pl.) minor (a.)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ethnic minority (n.)</a:t>
            </a:r>
            <a:r>
              <a:rPr kumimoji="0" lang="en-US" sz="2800" b="1" i="0" u="none" strike="noStrike" cap="none" normalizeH="0" baseline="0" dirty="0" smtClean="0">
                <a:ln>
                  <a:noFill/>
                </a:ln>
                <a:solidFill>
                  <a:schemeClr val="tx1"/>
                </a:solidFill>
                <a:effectLst/>
                <a:cs typeface="Arial" pitchFamily="34" charset="0"/>
              </a:rPr>
              <a:t> </a:t>
            </a:r>
          </a:p>
        </p:txBody>
      </p:sp>
      <p:sp>
        <p:nvSpPr>
          <p:cNvPr id="3078" name="Rectangle 6"/>
          <p:cNvSpPr>
            <a:spLocks noChangeArrowheads="1"/>
          </p:cNvSpPr>
          <p:nvPr/>
        </p:nvSpPr>
        <p:spPr bwMode="auto">
          <a:xfrm>
            <a:off x="5257800" y="2971800"/>
            <a:ext cx="3877985"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 symbol </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symbolize (v.)</a:t>
            </a:r>
            <a:r>
              <a:rPr kumimoji="0" lang="en-US" sz="2800" b="1" i="0" u="none" strike="noStrike" cap="none" normalizeH="0" baseline="0" dirty="0" smtClean="0">
                <a:ln>
                  <a:noFill/>
                </a:ln>
                <a:solidFill>
                  <a:schemeClr val="tx1"/>
                </a:solidFill>
                <a:effectLst/>
                <a:cs typeface="Arial" pitchFamily="34" charset="0"/>
              </a:rPr>
              <a:t> </a:t>
            </a:r>
          </a:p>
        </p:txBody>
      </p:sp>
      <p:sp>
        <p:nvSpPr>
          <p:cNvPr id="14" name="Rectangle 13"/>
          <p:cNvSpPr/>
          <p:nvPr/>
        </p:nvSpPr>
        <p:spPr>
          <a:xfrm>
            <a:off x="5486400" y="5029200"/>
            <a:ext cx="2954655" cy="523220"/>
          </a:xfrm>
          <a:prstGeom prst="rect">
            <a:avLst/>
          </a:prstGeom>
        </p:spPr>
        <p:txBody>
          <a:bodyPr wrap="none">
            <a:spAutoFit/>
          </a:bodyPr>
          <a:lstStyle/>
          <a:p>
            <a:r>
              <a:rPr lang="en-US" sz="2800" b="1" dirty="0" smtClean="0"/>
              <a:t>-  </a:t>
            </a:r>
            <a:r>
              <a:rPr lang="en-US" sz="2800" b="1" dirty="0" smtClean="0">
                <a:solidFill>
                  <a:srgbClr val="C00000"/>
                </a:solidFill>
              </a:rPr>
              <a:t>pattern</a:t>
            </a:r>
            <a:r>
              <a:rPr lang="en-US" sz="2800" b="1" dirty="0" smtClean="0"/>
              <a:t> </a:t>
            </a:r>
            <a:r>
              <a:rPr lang="en-US" sz="2800" b="1" dirty="0"/>
              <a:t>(n.)	</a:t>
            </a:r>
          </a:p>
        </p:txBody>
      </p:sp>
      <p:sp>
        <p:nvSpPr>
          <p:cNvPr id="3079" name="Rectangle 7"/>
          <p:cNvSpPr>
            <a:spLocks noChangeArrowheads="1"/>
          </p:cNvSpPr>
          <p:nvPr/>
        </p:nvSpPr>
        <p:spPr bwMode="auto">
          <a:xfrm>
            <a:off x="5257800" y="1905000"/>
            <a:ext cx="4537076"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unique </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(a.) uniquely (adv.)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uniqueness (n.) </a:t>
            </a:r>
            <a:endParaRPr kumimoji="0" lang="en-US" sz="2800" b="1" i="0" u="none" strike="noStrike" cap="none" normalizeH="0" baseline="0" dirty="0" smtClean="0">
              <a:ln>
                <a:noFill/>
              </a:ln>
              <a:solidFill>
                <a:schemeClr val="tx1"/>
              </a:solidFill>
              <a:effectLst/>
              <a:cs typeface="Arial" pitchFamily="34" charset="0"/>
            </a:endParaRPr>
          </a:p>
        </p:txBody>
      </p:sp>
      <p:sp>
        <p:nvSpPr>
          <p:cNvPr id="3080" name="Rectangle 8"/>
          <p:cNvSpPr>
            <a:spLocks noChangeArrowheads="1"/>
          </p:cNvSpPr>
          <p:nvPr/>
        </p:nvSpPr>
        <p:spPr bwMode="auto">
          <a:xfrm>
            <a:off x="5257800" y="990600"/>
            <a:ext cx="2236510"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majority</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 (n.)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major (a.)</a:t>
            </a:r>
            <a:r>
              <a:rPr kumimoji="0" lang="en-US" sz="2800" b="1" i="0" u="none" strike="noStrike" cap="none" normalizeH="0" baseline="0" dirty="0" smtClean="0">
                <a:ln>
                  <a:noFill/>
                </a:ln>
                <a:solidFill>
                  <a:schemeClr val="tx1"/>
                </a:solidFill>
                <a:effectLst/>
                <a:cs typeface="Arial" pitchFamily="34" charset="0"/>
              </a:rPr>
              <a:t> </a:t>
            </a:r>
          </a:p>
        </p:txBody>
      </p:sp>
      <p:sp>
        <p:nvSpPr>
          <p:cNvPr id="13" name="Rectangle 1"/>
          <p:cNvSpPr>
            <a:spLocks noChangeArrowheads="1"/>
          </p:cNvSpPr>
          <p:nvPr/>
        </p:nvSpPr>
        <p:spPr bwMode="auto">
          <a:xfrm>
            <a:off x="5257800" y="3962400"/>
            <a:ext cx="2797754"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t>
            </a:r>
            <a:r>
              <a:rPr kumimoji="0" lang="en-US" sz="2800" b="1" i="0" u="none" strike="noStrike" cap="none" normalizeH="0" baseline="0" dirty="0" smtClean="0">
                <a:ln>
                  <a:noFill/>
                </a:ln>
                <a:solidFill>
                  <a:srgbClr val="C00000"/>
                </a:solidFill>
                <a:effectLst/>
                <a:ea typeface="Calibri" pitchFamily="34" charset="0"/>
                <a:cs typeface="Times New Roman" pitchFamily="18" charset="0"/>
              </a:rPr>
              <a:t>alternative</a:t>
            </a:r>
            <a:r>
              <a:rPr kumimoji="0" lang="en-US" sz="2800" b="1" i="0" u="none" strike="noStrike" cap="none" normalizeH="0" baseline="0" dirty="0" smtClean="0">
                <a:ln>
                  <a:noFill/>
                </a:ln>
                <a:solidFill>
                  <a:schemeClr val="tx1"/>
                </a:solidFill>
                <a:effectLst/>
                <a:ea typeface="Calibri" pitchFamily="34" charset="0"/>
                <a:cs typeface="Times New Roman" pitchFamily="18" charset="0"/>
              </a:rPr>
              <a:t> (n.)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ea typeface="Calibri" pitchFamily="34" charset="0"/>
                <a:cs typeface="Times New Roman" pitchFamily="18" charset="0"/>
              </a:rPr>
              <a:t>    alternative (a.)</a:t>
            </a:r>
            <a:r>
              <a:rPr kumimoji="0" lang="en-US" sz="2800" b="1" i="0" u="none" strike="noStrike" cap="none" normalizeH="0" baseline="0" dirty="0" smtClean="0">
                <a:ln>
                  <a:noFill/>
                </a:ln>
                <a:solidFill>
                  <a:schemeClr val="tx1"/>
                </a:solidFill>
                <a:effectLst/>
                <a:cs typeface="Arial" pitchFamily="34" charset="0"/>
              </a:rPr>
              <a:t> </a:t>
            </a:r>
          </a:p>
        </p:txBody>
      </p:sp>
      <p:sp>
        <p:nvSpPr>
          <p:cNvPr id="2049" name="Rectangle 1"/>
          <p:cNvSpPr>
            <a:spLocks noChangeArrowheads="1"/>
          </p:cNvSpPr>
          <p:nvPr/>
        </p:nvSpPr>
        <p:spPr bwMode="auto">
          <a:xfrm>
            <a:off x="5410200" y="5638800"/>
            <a:ext cx="3060453"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effectLst/>
                <a:latin typeface="Times New Roman" pitchFamily="18" charset="0"/>
                <a:ea typeface="Calibri" pitchFamily="34" charset="0"/>
                <a:cs typeface="Times New Roman" pitchFamily="18" charset="0"/>
              </a:rPr>
              <a:t>-</a:t>
            </a:r>
            <a:r>
              <a:rPr kumimoji="0" lang="en-US"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loose</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&gt;&lt; tight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loosen (v.)</a:t>
            </a:r>
            <a:r>
              <a:rPr kumimoji="0" lang="en-US" sz="2800" b="1"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075"/>
                                        </p:tgtEl>
                                        <p:attrNameLst>
                                          <p:attrName>style.visibility</p:attrName>
                                        </p:attrNameLst>
                                      </p:cBhvr>
                                      <p:to>
                                        <p:strVal val="visible"/>
                                      </p:to>
                                    </p:set>
                                    <p:animEffect transition="in" filter="blinds(horizontal)">
                                      <p:cBhvr>
                                        <p:cTn id="22" dur="500"/>
                                        <p:tgtEl>
                                          <p:spTgt spid="307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076"/>
                                        </p:tgtEl>
                                        <p:attrNameLst>
                                          <p:attrName>style.visibility</p:attrName>
                                        </p:attrNameLst>
                                      </p:cBhvr>
                                      <p:to>
                                        <p:strVal val="visible"/>
                                      </p:to>
                                    </p:set>
                                    <p:animEffect transition="in" filter="blinds(horizontal)">
                                      <p:cBhvr>
                                        <p:cTn id="27" dur="500"/>
                                        <p:tgtEl>
                                          <p:spTgt spid="307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077"/>
                                        </p:tgtEl>
                                        <p:attrNameLst>
                                          <p:attrName>style.visibility</p:attrName>
                                        </p:attrNameLst>
                                      </p:cBhvr>
                                      <p:to>
                                        <p:strVal val="visible"/>
                                      </p:to>
                                    </p:set>
                                    <p:animEffect transition="in" filter="blinds(horizontal)">
                                      <p:cBhvr>
                                        <p:cTn id="32" dur="500"/>
                                        <p:tgtEl>
                                          <p:spTgt spid="307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080"/>
                                        </p:tgtEl>
                                        <p:attrNameLst>
                                          <p:attrName>style.visibility</p:attrName>
                                        </p:attrNameLst>
                                      </p:cBhvr>
                                      <p:to>
                                        <p:strVal val="visible"/>
                                      </p:to>
                                    </p:set>
                                    <p:animEffect transition="in" filter="blinds(horizontal)">
                                      <p:cBhvr>
                                        <p:cTn id="37" dur="500"/>
                                        <p:tgtEl>
                                          <p:spTgt spid="308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079"/>
                                        </p:tgtEl>
                                        <p:attrNameLst>
                                          <p:attrName>style.visibility</p:attrName>
                                        </p:attrNameLst>
                                      </p:cBhvr>
                                      <p:to>
                                        <p:strVal val="visible"/>
                                      </p:to>
                                    </p:set>
                                    <p:animEffect transition="in" filter="blinds(horizontal)">
                                      <p:cBhvr>
                                        <p:cTn id="42" dur="500"/>
                                        <p:tgtEl>
                                          <p:spTgt spid="3079"/>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078"/>
                                        </p:tgtEl>
                                        <p:attrNameLst>
                                          <p:attrName>style.visibility</p:attrName>
                                        </p:attrNameLst>
                                      </p:cBhvr>
                                      <p:to>
                                        <p:strVal val="visible"/>
                                      </p:to>
                                    </p:set>
                                    <p:animEffect transition="in" filter="blinds(horizontal)">
                                      <p:cBhvr>
                                        <p:cTn id="47" dur="500"/>
                                        <p:tgtEl>
                                          <p:spTgt spid="307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linds(horizontal)">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049"/>
                                        </p:tgtEl>
                                        <p:attrNameLst>
                                          <p:attrName>style.visibility</p:attrName>
                                        </p:attrNameLst>
                                      </p:cBhvr>
                                      <p:to>
                                        <p:strVal val="visible"/>
                                      </p:to>
                                    </p:set>
                                    <p:animEffect transition="in" filter="blinds(horizontal)">
                                      <p:cBhvr>
                                        <p:cTn id="62" dur="500"/>
                                        <p:tgtEl>
                                          <p:spTgt spid="2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8" grpId="0"/>
      <p:bldP spid="9" grpId="0"/>
      <p:bldP spid="3075" grpId="0"/>
      <p:bldP spid="3076" grpId="0"/>
      <p:bldP spid="3077" grpId="0"/>
      <p:bldP spid="3078" grpId="0"/>
      <p:bldP spid="14" grpId="0"/>
      <p:bldP spid="3079" grpId="0"/>
      <p:bldP spid="3080" grpId="0"/>
      <p:bldP spid="13" grpId="0"/>
      <p:bldP spid="20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399" y="609600"/>
          <a:ext cx="8763001" cy="5791198"/>
        </p:xfrm>
        <a:graphic>
          <a:graphicData uri="http://schemas.openxmlformats.org/drawingml/2006/table">
            <a:tbl>
              <a:tblPr/>
              <a:tblGrid>
                <a:gridCol w="2514601"/>
                <a:gridCol w="5722972"/>
                <a:gridCol w="525428"/>
              </a:tblGrid>
              <a:tr h="459594">
                <a:tc>
                  <a:txBody>
                    <a:bodyPr/>
                    <a:lstStyle/>
                    <a:p>
                      <a:pPr algn="ctr">
                        <a:spcAft>
                          <a:spcPts val="0"/>
                        </a:spcAft>
                      </a:pPr>
                      <a:r>
                        <a:rPr lang="en-US" sz="2400" b="1" dirty="0">
                          <a:latin typeface="Times New Roman"/>
                          <a:ea typeface="Calibri"/>
                          <a:cs typeface="Times New Roman"/>
                        </a:rPr>
                        <a:t>A</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b="1">
                          <a:latin typeface="Times New Roman"/>
                          <a:ea typeface="Calibri"/>
                          <a:cs typeface="Times New Roman"/>
                        </a:rPr>
                        <a:t>B</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59594">
                <a:tc>
                  <a:txBody>
                    <a:bodyPr/>
                    <a:lstStyle/>
                    <a:p>
                      <a:pPr>
                        <a:spcAft>
                          <a:spcPts val="0"/>
                        </a:spcAft>
                      </a:pPr>
                      <a:r>
                        <a:rPr lang="en-US" sz="2400" b="1" dirty="0" smtClean="0">
                          <a:latin typeface="Times New Roman"/>
                          <a:ea typeface="Calibri"/>
                          <a:cs typeface="Times New Roman"/>
                        </a:rPr>
                        <a:t>1.symbol</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a) the larger number or part of something</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859082">
                <a:tc>
                  <a:txBody>
                    <a:bodyPr/>
                    <a:lstStyle/>
                    <a:p>
                      <a:pPr>
                        <a:spcAft>
                          <a:spcPts val="0"/>
                        </a:spcAft>
                      </a:pPr>
                      <a:r>
                        <a:rPr lang="en-US" sz="2400" b="1" dirty="0" smtClean="0">
                          <a:latin typeface="Times New Roman"/>
                          <a:ea typeface="Calibri"/>
                          <a:cs typeface="Times New Roman"/>
                        </a:rPr>
                        <a:t>2.designer</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dirty="0">
                          <a:solidFill>
                            <a:srgbClr val="002060"/>
                          </a:solidFill>
                          <a:latin typeface="Times New Roman"/>
                          <a:ea typeface="Calibri"/>
                          <a:cs typeface="Times New Roman"/>
                        </a:rPr>
                        <a:t>b)  </a:t>
                      </a:r>
                      <a:r>
                        <a:rPr lang="en-US" sz="2400" b="1" dirty="0">
                          <a:solidFill>
                            <a:srgbClr val="1D2A57"/>
                          </a:solidFill>
                          <a:latin typeface="Times New Roman"/>
                          <a:ea typeface="Calibri"/>
                          <a:cs typeface="Times New Roman"/>
                        </a:rPr>
                        <a:t>a </a:t>
                      </a:r>
                      <a:r>
                        <a:rPr lang="en-US" sz="2400" b="1" u="sng" dirty="0">
                          <a:solidFill>
                            <a:schemeClr val="tx1"/>
                          </a:solidFill>
                          <a:latin typeface="Times New Roman"/>
                          <a:ea typeface="Calibri"/>
                          <a:cs typeface="Times New Roman"/>
                          <a:hlinkClick r:id="rId2" tooltip="sign"/>
                        </a:rPr>
                        <a:t>sign</a:t>
                      </a:r>
                      <a:r>
                        <a:rPr lang="en-US" sz="2400" b="1" dirty="0">
                          <a:solidFill>
                            <a:schemeClr val="tx1"/>
                          </a:solidFill>
                          <a:latin typeface="Times New Roman"/>
                          <a:ea typeface="Calibri"/>
                          <a:cs typeface="Times New Roman"/>
                        </a:rPr>
                        <a:t>, </a:t>
                      </a:r>
                      <a:r>
                        <a:rPr lang="en-US" sz="2400" b="1" u="sng" dirty="0">
                          <a:solidFill>
                            <a:schemeClr val="tx1"/>
                          </a:solidFill>
                          <a:latin typeface="Times New Roman"/>
                          <a:ea typeface="Calibri"/>
                          <a:cs typeface="Times New Roman"/>
                          <a:hlinkClick r:id="rId3" tooltip="shape"/>
                        </a:rPr>
                        <a:t>shape</a:t>
                      </a:r>
                      <a:r>
                        <a:rPr lang="en-US" sz="2400" b="1" dirty="0">
                          <a:solidFill>
                            <a:schemeClr val="tx1"/>
                          </a:solidFill>
                          <a:latin typeface="Times New Roman"/>
                          <a:ea typeface="Calibri"/>
                          <a:cs typeface="Times New Roman"/>
                        </a:rPr>
                        <a:t>, or </a:t>
                      </a:r>
                      <a:r>
                        <a:rPr lang="en-US" sz="2400" b="1" u="sng" dirty="0">
                          <a:solidFill>
                            <a:schemeClr val="tx1"/>
                          </a:solidFill>
                          <a:latin typeface="Times New Roman"/>
                          <a:ea typeface="Calibri"/>
                          <a:cs typeface="Times New Roman"/>
                          <a:hlinkClick r:id="rId4" tooltip="object"/>
                        </a:rPr>
                        <a:t>object</a:t>
                      </a:r>
                      <a:r>
                        <a:rPr lang="en-US" sz="2400" b="1" dirty="0">
                          <a:solidFill>
                            <a:schemeClr val="tx1"/>
                          </a:solidFill>
                          <a:latin typeface="Times New Roman"/>
                          <a:ea typeface="Calibri"/>
                          <a:cs typeface="Times New Roman"/>
                        </a:rPr>
                        <a:t> that is used to </a:t>
                      </a:r>
                      <a:r>
                        <a:rPr lang="en-US" sz="2400" b="1" u="sng" dirty="0">
                          <a:solidFill>
                            <a:schemeClr val="tx1"/>
                          </a:solidFill>
                          <a:latin typeface="Times New Roman"/>
                          <a:ea typeface="Calibri"/>
                          <a:cs typeface="Times New Roman"/>
                          <a:hlinkClick r:id="rId5" tooltip="represent"/>
                        </a:rPr>
                        <a:t>represent</a:t>
                      </a:r>
                      <a:r>
                        <a:rPr lang="en-US" sz="2400" b="1" dirty="0">
                          <a:solidFill>
                            <a:schemeClr val="tx1"/>
                          </a:solidFill>
                          <a:latin typeface="Times New Roman"/>
                          <a:ea typeface="Calibri"/>
                          <a:cs typeface="Times New Roman"/>
                        </a:rPr>
                        <a:t> something </a:t>
                      </a:r>
                      <a:endParaRPr lang="en-US" sz="2400" b="1" dirty="0">
                        <a:solidFill>
                          <a:schemeClr val="tx1"/>
                        </a:solidFill>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59594">
                <a:tc>
                  <a:txBody>
                    <a:bodyPr/>
                    <a:lstStyle/>
                    <a:p>
                      <a:pPr>
                        <a:spcAft>
                          <a:spcPts val="0"/>
                        </a:spcAft>
                      </a:pPr>
                      <a:r>
                        <a:rPr lang="en-US" sz="2400" b="1" dirty="0" smtClean="0">
                          <a:latin typeface="Times New Roman"/>
                          <a:ea typeface="Calibri"/>
                          <a:cs typeface="Times New Roman"/>
                        </a:rPr>
                        <a:t>3.slit</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c) not modern</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859082">
                <a:tc>
                  <a:txBody>
                    <a:bodyPr/>
                    <a:lstStyle/>
                    <a:p>
                      <a:pPr>
                        <a:spcAft>
                          <a:spcPts val="0"/>
                        </a:spcAft>
                      </a:pPr>
                      <a:r>
                        <a:rPr lang="en-US" sz="2400" b="1" dirty="0" smtClean="0">
                          <a:latin typeface="Times New Roman"/>
                          <a:ea typeface="Calibri"/>
                          <a:cs typeface="Times New Roman"/>
                        </a:rPr>
                        <a:t>4.convenient</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d) a person who imagines how something could be made</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59594">
                <a:tc>
                  <a:txBody>
                    <a:bodyPr/>
                    <a:lstStyle/>
                    <a:p>
                      <a:pPr>
                        <a:spcAft>
                          <a:spcPts val="0"/>
                        </a:spcAft>
                      </a:pPr>
                      <a:r>
                        <a:rPr lang="en-US" sz="2400" b="1" dirty="0" smtClean="0">
                          <a:latin typeface="Times New Roman"/>
                          <a:ea typeface="Calibri"/>
                          <a:cs typeface="Times New Roman"/>
                        </a:rPr>
                        <a:t>5.old- </a:t>
                      </a:r>
                      <a:r>
                        <a:rPr lang="en-US" sz="2400" b="1" dirty="0">
                          <a:latin typeface="Times New Roman"/>
                          <a:ea typeface="Calibri"/>
                          <a:cs typeface="Times New Roman"/>
                        </a:rPr>
                        <a:t>fashioned</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e) not firmly fixed in place/ not tight</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59594">
                <a:tc>
                  <a:txBody>
                    <a:bodyPr/>
                    <a:lstStyle/>
                    <a:p>
                      <a:pPr>
                        <a:spcAft>
                          <a:spcPts val="0"/>
                        </a:spcAft>
                      </a:pPr>
                      <a:r>
                        <a:rPr lang="en-US" sz="2400" b="1" dirty="0" smtClean="0">
                          <a:latin typeface="Times New Roman"/>
                          <a:ea typeface="Calibri"/>
                          <a:cs typeface="Times New Roman"/>
                        </a:rPr>
                        <a:t>6.loose</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f) a smaller number or part</a:t>
                      </a:r>
                      <a:r>
                        <a:rPr lang="en-US" sz="2400" b="1">
                          <a:solidFill>
                            <a:srgbClr val="C00000"/>
                          </a:solidFill>
                          <a:latin typeface="Times New Roman"/>
                          <a:ea typeface="Calibri"/>
                          <a:cs typeface="Times New Roman"/>
                        </a:rPr>
                        <a:t>   </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859082">
                <a:tc>
                  <a:txBody>
                    <a:bodyPr/>
                    <a:lstStyle/>
                    <a:p>
                      <a:pPr>
                        <a:spcAft>
                          <a:spcPts val="0"/>
                        </a:spcAft>
                      </a:pPr>
                      <a:r>
                        <a:rPr lang="en-US" sz="2400" b="1" dirty="0" smtClean="0">
                          <a:latin typeface="Times New Roman"/>
                          <a:ea typeface="Calibri"/>
                          <a:cs typeface="Times New Roman"/>
                        </a:rPr>
                        <a:t>7.majority</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g) make a long, straight, narrow cut in something</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59594">
                <a:tc>
                  <a:txBody>
                    <a:bodyPr/>
                    <a:lstStyle/>
                    <a:p>
                      <a:pPr>
                        <a:spcAft>
                          <a:spcPts val="0"/>
                        </a:spcAft>
                      </a:pPr>
                      <a:r>
                        <a:rPr lang="en-US" sz="2400" b="1" dirty="0" smtClean="0">
                          <a:latin typeface="Times New Roman"/>
                          <a:ea typeface="Calibri"/>
                          <a:cs typeface="Times New Roman"/>
                        </a:rPr>
                        <a:t>8.minority</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a:solidFill>
                            <a:srgbClr val="002060"/>
                          </a:solidFill>
                          <a:latin typeface="Times New Roman"/>
                          <a:ea typeface="Calibri"/>
                          <a:cs typeface="Times New Roman"/>
                        </a:rPr>
                        <a:t>h) comfortable, serviceable</a:t>
                      </a:r>
                      <a:endParaRPr lang="en-US" sz="2400" b="1">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2400" b="1">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456388">
                <a:tc gridSpan="3">
                  <a:txBody>
                    <a:bodyPr/>
                    <a:lstStyle/>
                    <a:p>
                      <a:pPr>
                        <a:spcAft>
                          <a:spcPts val="0"/>
                        </a:spcAft>
                      </a:pPr>
                      <a:r>
                        <a:rPr lang="en-US" sz="2400" b="1" dirty="0">
                          <a:solidFill>
                            <a:srgbClr val="C00000"/>
                          </a:solidFill>
                          <a:latin typeface="Times New Roman"/>
                          <a:ea typeface="Calibri"/>
                          <a:cs typeface="Times New Roman"/>
                        </a:rPr>
                        <a:t>Answers: </a:t>
                      </a:r>
                      <a:r>
                        <a:rPr lang="en-US" sz="2400" b="1" dirty="0" smtClean="0">
                          <a:solidFill>
                            <a:srgbClr val="C00000"/>
                          </a:solidFill>
                          <a:latin typeface="Times New Roman"/>
                          <a:ea typeface="Calibri"/>
                          <a:cs typeface="Times New Roman"/>
                        </a:rPr>
                        <a:t> 1</a:t>
                      </a:r>
                      <a:r>
                        <a:rPr lang="en-US" sz="2400" b="1" baseline="0" dirty="0" smtClean="0">
                          <a:solidFill>
                            <a:srgbClr val="C00000"/>
                          </a:solidFill>
                          <a:latin typeface="Times New Roman"/>
                          <a:ea typeface="Calibri"/>
                          <a:cs typeface="Times New Roman"/>
                        </a:rPr>
                        <a:t>        2.          3.          4.         5.           6.           7.         8.</a:t>
                      </a:r>
                      <a:endParaRPr lang="en-US" sz="2400" b="1" dirty="0">
                        <a:latin typeface="Calibri"/>
                        <a:ea typeface="Calibri"/>
                        <a:cs typeface="Times New Roman"/>
                      </a:endParaRPr>
                    </a:p>
                  </a:txBody>
                  <a:tcPr marL="62660" marR="626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bl>
          </a:graphicData>
        </a:graphic>
      </p:graphicFrame>
      <p:sp>
        <p:nvSpPr>
          <p:cNvPr id="5" name="TextBox 4"/>
          <p:cNvSpPr txBox="1"/>
          <p:nvPr/>
        </p:nvSpPr>
        <p:spPr>
          <a:xfrm>
            <a:off x="1828800" y="5867400"/>
            <a:ext cx="373820" cy="523220"/>
          </a:xfrm>
          <a:prstGeom prst="rect">
            <a:avLst/>
          </a:prstGeom>
          <a:noFill/>
        </p:spPr>
        <p:txBody>
          <a:bodyPr wrap="none" rtlCol="0">
            <a:spAutoFit/>
          </a:bodyPr>
          <a:lstStyle/>
          <a:p>
            <a:r>
              <a:rPr lang="en-US" sz="2800" b="1" dirty="0" smtClean="0">
                <a:solidFill>
                  <a:srgbClr val="7030A0"/>
                </a:solidFill>
              </a:rPr>
              <a:t>b</a:t>
            </a:r>
            <a:endParaRPr lang="en-US" sz="2800" b="1" dirty="0">
              <a:solidFill>
                <a:srgbClr val="7030A0"/>
              </a:solidFill>
            </a:endParaRPr>
          </a:p>
        </p:txBody>
      </p:sp>
      <p:sp>
        <p:nvSpPr>
          <p:cNvPr id="6" name="TextBox 5"/>
          <p:cNvSpPr txBox="1"/>
          <p:nvPr/>
        </p:nvSpPr>
        <p:spPr>
          <a:xfrm>
            <a:off x="7696200" y="5867400"/>
            <a:ext cx="362600" cy="523220"/>
          </a:xfrm>
          <a:prstGeom prst="rect">
            <a:avLst/>
          </a:prstGeom>
          <a:noFill/>
        </p:spPr>
        <p:txBody>
          <a:bodyPr wrap="none" rtlCol="0">
            <a:spAutoFit/>
          </a:bodyPr>
          <a:lstStyle/>
          <a:p>
            <a:r>
              <a:rPr lang="en-US" sz="2800" b="1" dirty="0" smtClean="0">
                <a:solidFill>
                  <a:srgbClr val="7030A0"/>
                </a:solidFill>
              </a:rPr>
              <a:t>a</a:t>
            </a:r>
            <a:endParaRPr lang="en-US" sz="2800" b="1" dirty="0">
              <a:solidFill>
                <a:srgbClr val="7030A0"/>
              </a:solidFill>
            </a:endParaRPr>
          </a:p>
        </p:txBody>
      </p:sp>
      <p:sp>
        <p:nvSpPr>
          <p:cNvPr id="7" name="TextBox 6"/>
          <p:cNvSpPr txBox="1"/>
          <p:nvPr/>
        </p:nvSpPr>
        <p:spPr>
          <a:xfrm>
            <a:off x="5791200" y="5867400"/>
            <a:ext cx="336952" cy="523220"/>
          </a:xfrm>
          <a:prstGeom prst="rect">
            <a:avLst/>
          </a:prstGeom>
          <a:noFill/>
        </p:spPr>
        <p:txBody>
          <a:bodyPr wrap="none" rtlCol="0">
            <a:spAutoFit/>
          </a:bodyPr>
          <a:lstStyle/>
          <a:p>
            <a:r>
              <a:rPr lang="en-US" sz="2800" b="1" dirty="0" smtClean="0">
                <a:solidFill>
                  <a:srgbClr val="7030A0"/>
                </a:solidFill>
              </a:rPr>
              <a:t>c</a:t>
            </a:r>
            <a:endParaRPr lang="en-US" sz="2800" b="1" dirty="0">
              <a:solidFill>
                <a:srgbClr val="7030A0"/>
              </a:solidFill>
            </a:endParaRPr>
          </a:p>
        </p:txBody>
      </p:sp>
      <p:sp>
        <p:nvSpPr>
          <p:cNvPr id="8" name="TextBox 7"/>
          <p:cNvSpPr txBox="1"/>
          <p:nvPr/>
        </p:nvSpPr>
        <p:spPr>
          <a:xfrm>
            <a:off x="2667000" y="5867400"/>
            <a:ext cx="373820" cy="523220"/>
          </a:xfrm>
          <a:prstGeom prst="rect">
            <a:avLst/>
          </a:prstGeom>
          <a:noFill/>
        </p:spPr>
        <p:txBody>
          <a:bodyPr wrap="none" rtlCol="0">
            <a:spAutoFit/>
          </a:bodyPr>
          <a:lstStyle/>
          <a:p>
            <a:r>
              <a:rPr lang="en-US" sz="2800" b="1" dirty="0" smtClean="0">
                <a:solidFill>
                  <a:srgbClr val="7030A0"/>
                </a:solidFill>
              </a:rPr>
              <a:t>d</a:t>
            </a:r>
            <a:endParaRPr lang="en-US" sz="2800" b="1" dirty="0">
              <a:solidFill>
                <a:srgbClr val="7030A0"/>
              </a:solidFill>
            </a:endParaRPr>
          </a:p>
        </p:txBody>
      </p:sp>
      <p:sp>
        <p:nvSpPr>
          <p:cNvPr id="9" name="TextBox 8"/>
          <p:cNvSpPr txBox="1"/>
          <p:nvPr/>
        </p:nvSpPr>
        <p:spPr>
          <a:xfrm>
            <a:off x="6705600" y="5867400"/>
            <a:ext cx="362600" cy="523220"/>
          </a:xfrm>
          <a:prstGeom prst="rect">
            <a:avLst/>
          </a:prstGeom>
          <a:noFill/>
        </p:spPr>
        <p:txBody>
          <a:bodyPr wrap="none" rtlCol="0">
            <a:spAutoFit/>
          </a:bodyPr>
          <a:lstStyle/>
          <a:p>
            <a:r>
              <a:rPr lang="en-US" sz="2800" b="1" dirty="0" smtClean="0">
                <a:solidFill>
                  <a:srgbClr val="7030A0"/>
                </a:solidFill>
              </a:rPr>
              <a:t>e</a:t>
            </a:r>
            <a:endParaRPr lang="en-US" sz="2800" b="1" dirty="0">
              <a:solidFill>
                <a:srgbClr val="7030A0"/>
              </a:solidFill>
            </a:endParaRPr>
          </a:p>
        </p:txBody>
      </p:sp>
      <p:sp>
        <p:nvSpPr>
          <p:cNvPr id="10" name="TextBox 9"/>
          <p:cNvSpPr txBox="1"/>
          <p:nvPr/>
        </p:nvSpPr>
        <p:spPr>
          <a:xfrm>
            <a:off x="8534400" y="5867400"/>
            <a:ext cx="298480" cy="523220"/>
          </a:xfrm>
          <a:prstGeom prst="rect">
            <a:avLst/>
          </a:prstGeom>
          <a:noFill/>
        </p:spPr>
        <p:txBody>
          <a:bodyPr wrap="none" rtlCol="0">
            <a:spAutoFit/>
          </a:bodyPr>
          <a:lstStyle/>
          <a:p>
            <a:r>
              <a:rPr lang="en-US" sz="2800" b="1" dirty="0" smtClean="0">
                <a:solidFill>
                  <a:srgbClr val="7030A0"/>
                </a:solidFill>
              </a:rPr>
              <a:t>f</a:t>
            </a:r>
            <a:endParaRPr lang="en-US" sz="2800" b="1" dirty="0">
              <a:solidFill>
                <a:srgbClr val="7030A0"/>
              </a:solidFill>
            </a:endParaRPr>
          </a:p>
        </p:txBody>
      </p:sp>
      <p:sp>
        <p:nvSpPr>
          <p:cNvPr id="11" name="TextBox 10"/>
          <p:cNvSpPr txBox="1"/>
          <p:nvPr/>
        </p:nvSpPr>
        <p:spPr>
          <a:xfrm>
            <a:off x="3657600" y="5867400"/>
            <a:ext cx="352982" cy="523220"/>
          </a:xfrm>
          <a:prstGeom prst="rect">
            <a:avLst/>
          </a:prstGeom>
          <a:noFill/>
        </p:spPr>
        <p:txBody>
          <a:bodyPr wrap="none" rtlCol="0">
            <a:spAutoFit/>
          </a:bodyPr>
          <a:lstStyle/>
          <a:p>
            <a:r>
              <a:rPr lang="en-US" sz="2800" b="1" dirty="0" smtClean="0">
                <a:solidFill>
                  <a:srgbClr val="7030A0"/>
                </a:solidFill>
              </a:rPr>
              <a:t>g</a:t>
            </a:r>
            <a:endParaRPr lang="en-US" sz="2800" b="1" dirty="0">
              <a:solidFill>
                <a:srgbClr val="7030A0"/>
              </a:solidFill>
            </a:endParaRPr>
          </a:p>
        </p:txBody>
      </p:sp>
      <p:sp>
        <p:nvSpPr>
          <p:cNvPr id="12" name="TextBox 11"/>
          <p:cNvSpPr txBox="1"/>
          <p:nvPr/>
        </p:nvSpPr>
        <p:spPr>
          <a:xfrm>
            <a:off x="4724400" y="5867400"/>
            <a:ext cx="373820" cy="523220"/>
          </a:xfrm>
          <a:prstGeom prst="rect">
            <a:avLst/>
          </a:prstGeom>
          <a:noFill/>
        </p:spPr>
        <p:txBody>
          <a:bodyPr wrap="none" rtlCol="0">
            <a:spAutoFit/>
          </a:bodyPr>
          <a:lstStyle/>
          <a:p>
            <a:r>
              <a:rPr lang="en-US" sz="2800" b="1" dirty="0" smtClean="0">
                <a:solidFill>
                  <a:srgbClr val="7030A0"/>
                </a:solidFill>
              </a:rPr>
              <a:t>h</a:t>
            </a:r>
            <a:endParaRPr lang="en-US" sz="2800"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heckerboard(across)">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heckerboard(across)">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heckerboard(across)">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heckerboard(across)">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2860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None/>
              <a:tabLst/>
            </a:pP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For centuries, poets, writers and musicians have mentioned the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2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in poems, novels and songs. The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2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is the traditional dress of Vietnamese women. It consists of a long silk tunic that is slit on the sides and worn over loose pants. Traditionally, it was frequently worn by both men and women. The design and material used for men were different from those used for women. Nowadays, women usually wear it, especially on special occasions. However, many Vietnamese women today often prefer to wear modern clothing at work, because it is more convenient.</a:t>
            </a:r>
            <a:endParaRPr kumimoji="0" lang="en-US" sz="2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Now fashion designers want to change the traditional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2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Some have printed lines of poetry on the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2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so they look modern and very fashionable. Other designers have taken inspiration from Vietnam’s ethnic minorities.</a:t>
            </a:r>
            <a:endParaRPr kumimoji="0" lang="en-US" sz="2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They have visited villages and studied traditional designs and symbols such as suns, stars, crosses, and stripes. They have added these patterns to the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2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200" b="1"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so Vietnamese women can continue to wear the unique dress, which is now both traditional and fashionable.</a:t>
            </a:r>
            <a:endParaRPr kumimoji="0" lang="en-US" sz="2200" b="1"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Unit 2 Listen and Read.mp3">
            <a:hlinkClick r:id="" action="ppaction://media"/>
          </p:cNvPr>
          <p:cNvPicPr>
            <a:picLocks noRot="1" noChangeAspect="1"/>
          </p:cNvPicPr>
          <p:nvPr>
            <a:audioFile r:link="rId1"/>
          </p:nvPr>
        </p:nvPicPr>
        <p:blipFill>
          <a:blip r:embed="rId3"/>
          <a:stretch>
            <a:fillRect/>
          </a:stretch>
        </p:blipFill>
        <p:spPr>
          <a:xfrm>
            <a:off x="6172200" y="5638800"/>
            <a:ext cx="304800" cy="304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38342" fill="hold"/>
                                        <p:tgtEl>
                                          <p:spTgt spid="3"/>
                                        </p:tgtEl>
                                      </p:cBhvr>
                                    </p:cmd>
                                  </p:childTnLst>
                                </p:cTn>
                              </p:par>
                            </p:childTnLst>
                          </p:cTn>
                        </p:par>
                      </p:childTnLst>
                    </p:cTn>
                  </p:par>
                </p:childTnLst>
              </p:cTn>
              <p:nextCondLst>
                <p:cond evt="onClick" delay="0">
                  <p:tgtEl>
                    <p:spTgt spid="3"/>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762000"/>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 The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ao</a:t>
            </a:r>
            <a:r>
              <a:rPr kumimoji="0" lang="en-US"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dai</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has been mentioned in poems, novels and songs for a    long time.		_________</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The design and material used for men and women weren’t the same.			_________</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The majority of Vietnamese women prefer to wear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ao</a:t>
            </a:r>
            <a:r>
              <a:rPr kumimoji="0" lang="en-US"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dai</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work.			__________</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Fashion designers don’t know how to modernize the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ao</a:t>
            </a:r>
            <a:r>
              <a:rPr kumimoji="0" lang="en-US"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dai</a:t>
            </a:r>
            <a:r>
              <a:rPr kumimoji="0" lang="en-US"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__________</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Nowadays, not only women but also men wear the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ao</a:t>
            </a:r>
            <a:r>
              <a:rPr kumimoji="0" lang="en-US"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dai</a:t>
            </a: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on special occasions.		_______</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Box 4"/>
          <p:cNvSpPr txBox="1"/>
          <p:nvPr/>
        </p:nvSpPr>
        <p:spPr>
          <a:xfrm>
            <a:off x="685800" y="228600"/>
            <a:ext cx="2440605" cy="523220"/>
          </a:xfrm>
          <a:prstGeom prst="rect">
            <a:avLst/>
          </a:prstGeom>
          <a:noFill/>
        </p:spPr>
        <p:txBody>
          <a:bodyPr wrap="none" rtlCol="0">
            <a:spAutoFit/>
          </a:bodyPr>
          <a:lstStyle/>
          <a:p>
            <a:r>
              <a:rPr lang="en-US" sz="2800" b="1" dirty="0" smtClean="0">
                <a:solidFill>
                  <a:srgbClr val="C00000"/>
                </a:solidFill>
              </a:rPr>
              <a:t>TRUE OR FALSE</a:t>
            </a:r>
            <a:endParaRPr lang="en-US" sz="2800" b="1" dirty="0">
              <a:solidFill>
                <a:srgbClr val="C00000"/>
              </a:solidFill>
            </a:endParaRPr>
          </a:p>
        </p:txBody>
      </p:sp>
      <p:sp>
        <p:nvSpPr>
          <p:cNvPr id="6" name="TextBox 5"/>
          <p:cNvSpPr txBox="1"/>
          <p:nvPr/>
        </p:nvSpPr>
        <p:spPr>
          <a:xfrm>
            <a:off x="2971800" y="1447800"/>
            <a:ext cx="359394" cy="523220"/>
          </a:xfrm>
          <a:prstGeom prst="rect">
            <a:avLst/>
          </a:prstGeom>
          <a:noFill/>
        </p:spPr>
        <p:txBody>
          <a:bodyPr wrap="none" rtlCol="0">
            <a:spAutoFit/>
          </a:bodyPr>
          <a:lstStyle/>
          <a:p>
            <a:r>
              <a:rPr lang="en-US" sz="2800" b="1" dirty="0" smtClean="0">
                <a:solidFill>
                  <a:srgbClr val="C00000"/>
                </a:solidFill>
              </a:rPr>
              <a:t>T</a:t>
            </a:r>
            <a:endParaRPr lang="en-US" sz="2800" b="1" dirty="0">
              <a:solidFill>
                <a:srgbClr val="C00000"/>
              </a:solidFill>
            </a:endParaRPr>
          </a:p>
        </p:txBody>
      </p:sp>
      <p:sp>
        <p:nvSpPr>
          <p:cNvPr id="7" name="TextBox 6"/>
          <p:cNvSpPr txBox="1"/>
          <p:nvPr/>
        </p:nvSpPr>
        <p:spPr>
          <a:xfrm>
            <a:off x="3124200" y="2514600"/>
            <a:ext cx="359394" cy="523220"/>
          </a:xfrm>
          <a:prstGeom prst="rect">
            <a:avLst/>
          </a:prstGeom>
          <a:noFill/>
        </p:spPr>
        <p:txBody>
          <a:bodyPr wrap="none" rtlCol="0">
            <a:spAutoFit/>
          </a:bodyPr>
          <a:lstStyle/>
          <a:p>
            <a:r>
              <a:rPr lang="en-US" sz="2800" b="1" dirty="0" smtClean="0">
                <a:solidFill>
                  <a:srgbClr val="C00000"/>
                </a:solidFill>
              </a:rPr>
              <a:t>T</a:t>
            </a:r>
            <a:endParaRPr lang="en-US" sz="2800" b="1" dirty="0">
              <a:solidFill>
                <a:srgbClr val="C00000"/>
              </a:solidFill>
            </a:endParaRPr>
          </a:p>
        </p:txBody>
      </p:sp>
      <p:sp>
        <p:nvSpPr>
          <p:cNvPr id="8" name="TextBox 7"/>
          <p:cNvSpPr txBox="1"/>
          <p:nvPr/>
        </p:nvSpPr>
        <p:spPr>
          <a:xfrm>
            <a:off x="3276600" y="3657600"/>
            <a:ext cx="349776" cy="523220"/>
          </a:xfrm>
          <a:prstGeom prst="rect">
            <a:avLst/>
          </a:prstGeom>
          <a:noFill/>
        </p:spPr>
        <p:txBody>
          <a:bodyPr wrap="none" rtlCol="0">
            <a:spAutoFit/>
          </a:bodyPr>
          <a:lstStyle/>
          <a:p>
            <a:r>
              <a:rPr lang="en-US" sz="2800" b="1" dirty="0" smtClean="0">
                <a:solidFill>
                  <a:srgbClr val="C00000"/>
                </a:solidFill>
              </a:rPr>
              <a:t>F</a:t>
            </a:r>
            <a:endParaRPr lang="en-US" sz="2800" b="1" dirty="0">
              <a:solidFill>
                <a:srgbClr val="C00000"/>
              </a:solidFill>
            </a:endParaRPr>
          </a:p>
        </p:txBody>
      </p:sp>
      <p:sp>
        <p:nvSpPr>
          <p:cNvPr id="9" name="TextBox 8"/>
          <p:cNvSpPr txBox="1"/>
          <p:nvPr/>
        </p:nvSpPr>
        <p:spPr>
          <a:xfrm>
            <a:off x="3276600" y="4800600"/>
            <a:ext cx="349776" cy="523220"/>
          </a:xfrm>
          <a:prstGeom prst="rect">
            <a:avLst/>
          </a:prstGeom>
          <a:noFill/>
        </p:spPr>
        <p:txBody>
          <a:bodyPr wrap="none" rtlCol="0">
            <a:spAutoFit/>
          </a:bodyPr>
          <a:lstStyle/>
          <a:p>
            <a:r>
              <a:rPr lang="en-US" sz="2800" b="1" dirty="0" smtClean="0">
                <a:solidFill>
                  <a:srgbClr val="C00000"/>
                </a:solidFill>
              </a:rPr>
              <a:t>F</a:t>
            </a:r>
            <a:endParaRPr lang="en-US" sz="2800" b="1" dirty="0">
              <a:solidFill>
                <a:srgbClr val="C00000"/>
              </a:solidFill>
            </a:endParaRPr>
          </a:p>
        </p:txBody>
      </p:sp>
      <p:sp>
        <p:nvSpPr>
          <p:cNvPr id="11" name="TextBox 10"/>
          <p:cNvSpPr txBox="1"/>
          <p:nvPr/>
        </p:nvSpPr>
        <p:spPr>
          <a:xfrm>
            <a:off x="4038600" y="5867400"/>
            <a:ext cx="349776" cy="523220"/>
          </a:xfrm>
          <a:prstGeom prst="rect">
            <a:avLst/>
          </a:prstGeom>
          <a:noFill/>
        </p:spPr>
        <p:txBody>
          <a:bodyPr wrap="none" rtlCol="0">
            <a:spAutoFit/>
          </a:bodyPr>
          <a:lstStyle/>
          <a:p>
            <a:r>
              <a:rPr lang="en-US" sz="2800" b="1" dirty="0" smtClean="0">
                <a:solidFill>
                  <a:srgbClr val="C00000"/>
                </a:solidFill>
              </a:rPr>
              <a:t>F</a:t>
            </a:r>
            <a:endParaRPr lang="en-US" sz="28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304800" y="762000"/>
            <a:ext cx="9023624" cy="440120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a:t>
            </a:r>
            <a:r>
              <a:rPr kumimoji="0" lang="en-US" sz="28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For a long time the </a:t>
            </a:r>
            <a:r>
              <a:rPr kumimoji="0" lang="en-US"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has been the subject of</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_____________________________________________</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a:t>
            </a:r>
            <a:r>
              <a:rPr kumimoji="0" lang="en-US" sz="28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a:t>
            </a:r>
            <a:r>
              <a:rPr kumimoji="0" lang="en-US"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is described as 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_____________________________________________</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The majority of Vietnamese women prefer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_____________________________________________</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 Some designers have modernized the </a:t>
            </a:r>
            <a:r>
              <a:rPr kumimoji="0" lang="en-US"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ao</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dai</a:t>
            </a: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by printing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_____________________________________________</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5. Another alternative is to add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_____________________________________________</a:t>
            </a:r>
            <a:endParaRPr kumimoji="0" lang="en-US"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609600" y="152400"/>
            <a:ext cx="3942041" cy="523220"/>
          </a:xfrm>
          <a:prstGeom prst="rect">
            <a:avLst/>
          </a:prstGeom>
        </p:spPr>
        <p:txBody>
          <a:bodyPr wrap="none">
            <a:spAutoFit/>
          </a:bodyPr>
          <a:lstStyle/>
          <a:p>
            <a:r>
              <a:rPr lang="en-US" sz="2800" b="1" dirty="0" smtClean="0">
                <a:solidFill>
                  <a:srgbClr val="C00000"/>
                </a:solidFill>
              </a:rPr>
              <a:t>Complete the sentences.</a:t>
            </a:r>
            <a:r>
              <a:rPr lang="en-US" sz="2800" dirty="0" smtClean="0">
                <a:solidFill>
                  <a:srgbClr val="C00000"/>
                </a:solidFill>
              </a:rPr>
              <a:t> </a:t>
            </a:r>
            <a:endParaRPr lang="en-US" sz="2800" dirty="0">
              <a:solidFill>
                <a:srgbClr val="C00000"/>
              </a:solidFill>
            </a:endParaRPr>
          </a:p>
        </p:txBody>
      </p:sp>
      <p:sp>
        <p:nvSpPr>
          <p:cNvPr id="6" name="TextBox 5"/>
          <p:cNvSpPr txBox="1"/>
          <p:nvPr/>
        </p:nvSpPr>
        <p:spPr>
          <a:xfrm>
            <a:off x="1143000" y="1219200"/>
            <a:ext cx="4085178" cy="523220"/>
          </a:xfrm>
          <a:prstGeom prst="rect">
            <a:avLst/>
          </a:prstGeom>
          <a:noFill/>
        </p:spPr>
        <p:txBody>
          <a:bodyPr wrap="square" rtlCol="0">
            <a:spAutoFit/>
          </a:bodyPr>
          <a:lstStyle/>
          <a:p>
            <a:r>
              <a:rPr lang="en-US" sz="2800" b="1" dirty="0" smtClean="0">
                <a:solidFill>
                  <a:srgbClr val="C00000"/>
                </a:solidFill>
              </a:rPr>
              <a:t>poems, novels and songs.</a:t>
            </a:r>
            <a:endParaRPr lang="en-US" sz="2800" b="1" dirty="0">
              <a:solidFill>
                <a:srgbClr val="C00000"/>
              </a:solidFill>
            </a:endParaRPr>
          </a:p>
        </p:txBody>
      </p:sp>
      <p:sp>
        <p:nvSpPr>
          <p:cNvPr id="7" name="TextBox 6"/>
          <p:cNvSpPr txBox="1"/>
          <p:nvPr/>
        </p:nvSpPr>
        <p:spPr>
          <a:xfrm>
            <a:off x="381000" y="2057400"/>
            <a:ext cx="9251198" cy="523220"/>
          </a:xfrm>
          <a:prstGeom prst="rect">
            <a:avLst/>
          </a:prstGeom>
          <a:noFill/>
        </p:spPr>
        <p:txBody>
          <a:bodyPr wrap="square" rtlCol="0">
            <a:spAutoFit/>
          </a:bodyPr>
          <a:lstStyle/>
          <a:p>
            <a:r>
              <a:rPr lang="en-US" sz="2800" b="1" dirty="0" smtClean="0">
                <a:solidFill>
                  <a:srgbClr val="C00000"/>
                </a:solidFill>
              </a:rPr>
              <a:t>long silk tunic with slits up the sides worn over loose pants.</a:t>
            </a:r>
            <a:endParaRPr lang="en-US" sz="2800" b="1" dirty="0">
              <a:solidFill>
                <a:srgbClr val="C00000"/>
              </a:solidFill>
            </a:endParaRPr>
          </a:p>
        </p:txBody>
      </p:sp>
      <p:sp>
        <p:nvSpPr>
          <p:cNvPr id="8" name="TextBox 7"/>
          <p:cNvSpPr txBox="1"/>
          <p:nvPr/>
        </p:nvSpPr>
        <p:spPr>
          <a:xfrm>
            <a:off x="478078" y="2971800"/>
            <a:ext cx="5322558" cy="523220"/>
          </a:xfrm>
          <a:prstGeom prst="rect">
            <a:avLst/>
          </a:prstGeom>
          <a:noFill/>
        </p:spPr>
        <p:txBody>
          <a:bodyPr wrap="square" rtlCol="0">
            <a:spAutoFit/>
          </a:bodyPr>
          <a:lstStyle/>
          <a:p>
            <a:r>
              <a:rPr lang="en-US" sz="2800" b="1" dirty="0" smtClean="0">
                <a:solidFill>
                  <a:srgbClr val="C00000"/>
                </a:solidFill>
              </a:rPr>
              <a:t>to wear modern clothing at work.</a:t>
            </a:r>
            <a:endParaRPr lang="en-US" sz="2800" b="1" dirty="0">
              <a:solidFill>
                <a:srgbClr val="C00000"/>
              </a:solidFill>
            </a:endParaRPr>
          </a:p>
        </p:txBody>
      </p:sp>
      <p:sp>
        <p:nvSpPr>
          <p:cNvPr id="9" name="TextBox 8"/>
          <p:cNvSpPr txBox="1"/>
          <p:nvPr/>
        </p:nvSpPr>
        <p:spPr>
          <a:xfrm>
            <a:off x="649312" y="3810000"/>
            <a:ext cx="4560380" cy="523220"/>
          </a:xfrm>
          <a:prstGeom prst="rect">
            <a:avLst/>
          </a:prstGeom>
          <a:noFill/>
        </p:spPr>
        <p:txBody>
          <a:bodyPr wrap="square" rtlCol="0">
            <a:spAutoFit/>
          </a:bodyPr>
          <a:lstStyle/>
          <a:p>
            <a:r>
              <a:rPr lang="en-US" sz="2800" b="1" dirty="0" smtClean="0">
                <a:solidFill>
                  <a:srgbClr val="C00000"/>
                </a:solidFill>
              </a:rPr>
              <a:t>printing lines of poetry on it.</a:t>
            </a:r>
            <a:endParaRPr lang="en-US" sz="2800" b="1" dirty="0">
              <a:solidFill>
                <a:srgbClr val="C00000"/>
              </a:solidFill>
            </a:endParaRPr>
          </a:p>
        </p:txBody>
      </p:sp>
      <p:sp>
        <p:nvSpPr>
          <p:cNvPr id="10" name="TextBox 9"/>
          <p:cNvSpPr txBox="1"/>
          <p:nvPr/>
        </p:nvSpPr>
        <p:spPr>
          <a:xfrm>
            <a:off x="533400" y="4572000"/>
            <a:ext cx="7445784" cy="523220"/>
          </a:xfrm>
          <a:prstGeom prst="rect">
            <a:avLst/>
          </a:prstGeom>
          <a:noFill/>
        </p:spPr>
        <p:txBody>
          <a:bodyPr wrap="square" rtlCol="0">
            <a:spAutoFit/>
          </a:bodyPr>
          <a:lstStyle/>
          <a:p>
            <a:r>
              <a:rPr lang="en-US" sz="2800" b="1" dirty="0" smtClean="0">
                <a:solidFill>
                  <a:srgbClr val="C00000"/>
                </a:solidFill>
              </a:rPr>
              <a:t>symbols such as suns, stars, crosses and stripes.</a:t>
            </a:r>
            <a:endParaRPr lang="en-US" sz="28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heckerboard(across)">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990600"/>
            <a:ext cx="9222396" cy="526297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1.Who used to wear the </a:t>
            </a:r>
            <a:r>
              <a:rPr kumimoji="0" lang="en-US" sz="2400" b="1" i="0" u="none" strike="noStrike" cap="none" normalizeH="0" baseline="0" dirty="0" err="1" smtClean="0">
                <a:ln>
                  <a:noFill/>
                </a:ln>
                <a:solidFill>
                  <a:srgbClr val="000000"/>
                </a:solidFill>
                <a:effectLst/>
                <a:latin typeface="Arial" pitchFamily="34" charset="0"/>
                <a:ea typeface="Times New Roman" pitchFamily="18" charset="0"/>
                <a:cs typeface="Times New Roman" pitchFamily="18" charset="0"/>
              </a:rPr>
              <a:t>ao</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t>
            </a:r>
            <a:r>
              <a:rPr kumimoji="0" lang="en-US" sz="2400" b="1" i="0" u="none" strike="noStrike" cap="none" normalizeH="0" baseline="0" dirty="0" err="1" smtClean="0">
                <a:ln>
                  <a:noFill/>
                </a:ln>
                <a:solidFill>
                  <a:srgbClr val="000000"/>
                </a:solidFill>
                <a:effectLst/>
                <a:latin typeface="Arial" pitchFamily="34" charset="0"/>
                <a:ea typeface="Times New Roman" pitchFamily="18" charset="0"/>
                <a:cs typeface="Times New Roman" pitchFamily="18" charset="0"/>
              </a:rPr>
              <a:t>dai</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by tradition?</a:t>
            </a:r>
          </a:p>
          <a:p>
            <a:pPr marL="0" marR="0" lvl="0" indent="0" algn="l" defTabSz="914400" rtl="0" eaLnBrk="1" fontAlgn="base" latinLnBrk="0" hangingPunct="1">
              <a:lnSpc>
                <a:spcPct val="100000"/>
              </a:lnSpc>
              <a:spcBef>
                <a:spcPct val="0"/>
              </a:spcBef>
              <a:spcAft>
                <a:spcPct val="0"/>
              </a:spcAft>
              <a:buClrTx/>
              <a:buSzTx/>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________________________________________________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2.Why do the majority of Vietnamese women prefer to wear </a:t>
            </a:r>
          </a:p>
          <a:p>
            <a:pPr marL="0" marR="0" lvl="0" indent="0" algn="l"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modem clothing at work these days?</a:t>
            </a:r>
          </a:p>
          <a:p>
            <a:pPr marL="0" marR="0" lvl="0" indent="0" algn="l" defTabSz="914400" rtl="0" eaLnBrk="0" fontAlgn="base" latinLnBrk="0" hangingPunct="0">
              <a:lnSpc>
                <a:spcPct val="100000"/>
              </a:lnSpc>
              <a:spcBef>
                <a:spcPct val="0"/>
              </a:spcBef>
              <a:spcAft>
                <a:spcPct val="0"/>
              </a:spcAft>
              <a:buClrTx/>
              <a:buSzTx/>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________________________________________________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3.What have fashion designers done to modernize the </a:t>
            </a:r>
            <a:r>
              <a:rPr kumimoji="0" lang="en-US" sz="2400" b="1" i="1" u="none" strike="noStrike" cap="none" normalizeH="0" baseline="0" dirty="0" err="1" smtClean="0">
                <a:ln>
                  <a:noFill/>
                </a:ln>
                <a:solidFill>
                  <a:srgbClr val="000000"/>
                </a:solidFill>
                <a:effectLst/>
                <a:latin typeface="Arial" pitchFamily="34" charset="0"/>
                <a:ea typeface="Times New Roman" pitchFamily="18" charset="0"/>
                <a:cs typeface="Times New Roman" pitchFamily="18" charset="0"/>
              </a:rPr>
              <a:t>ao</a:t>
            </a:r>
            <a:r>
              <a:rPr kumimoji="0" lang="en-US" sz="2400" b="1" i="1"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t>
            </a:r>
            <a:r>
              <a:rPr kumimoji="0" lang="en-US" sz="2400" b="1" i="1" u="none" strike="noStrike" cap="none" normalizeH="0" baseline="0" dirty="0" err="1" smtClean="0">
                <a:ln>
                  <a:noFill/>
                </a:ln>
                <a:solidFill>
                  <a:srgbClr val="000000"/>
                </a:solidFill>
                <a:effectLst/>
                <a:latin typeface="Arial" pitchFamily="34" charset="0"/>
                <a:ea typeface="Times New Roman" pitchFamily="18" charset="0"/>
                <a:cs typeface="Times New Roman" pitchFamily="18" charset="0"/>
              </a:rPr>
              <a:t>dai</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tabLst/>
            </a:pPr>
            <a:endParaRPr lang="en-US" sz="2400" b="1" dirty="0" smtClean="0">
              <a:solidFill>
                <a:srgbClr val="000000"/>
              </a:solidFill>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_______________________________________________</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457200" y="381000"/>
            <a:ext cx="3513526" cy="523220"/>
          </a:xfrm>
          <a:prstGeom prst="rect">
            <a:avLst/>
          </a:prstGeom>
        </p:spPr>
        <p:txBody>
          <a:bodyPr wrap="none">
            <a:spAutoFit/>
          </a:bodyPr>
          <a:lstStyle/>
          <a:p>
            <a:r>
              <a:rPr lang="en-US" sz="2800" b="1" dirty="0" smtClean="0">
                <a:solidFill>
                  <a:srgbClr val="C00000"/>
                </a:solidFill>
              </a:rPr>
              <a:t>Answer the questions.</a:t>
            </a:r>
            <a:endParaRPr lang="en-US" sz="2800" dirty="0">
              <a:solidFill>
                <a:srgbClr val="C00000"/>
              </a:solidFill>
            </a:endParaRPr>
          </a:p>
        </p:txBody>
      </p:sp>
      <p:sp>
        <p:nvSpPr>
          <p:cNvPr id="6" name="TextBox 5"/>
          <p:cNvSpPr txBox="1"/>
          <p:nvPr/>
        </p:nvSpPr>
        <p:spPr>
          <a:xfrm>
            <a:off x="609600" y="1600200"/>
            <a:ext cx="3482300" cy="523220"/>
          </a:xfrm>
          <a:prstGeom prst="rect">
            <a:avLst/>
          </a:prstGeom>
          <a:noFill/>
        </p:spPr>
        <p:txBody>
          <a:bodyPr wrap="none" rtlCol="0">
            <a:spAutoFit/>
          </a:bodyPr>
          <a:lstStyle/>
          <a:p>
            <a:r>
              <a:rPr lang="en-US" sz="2800" b="1" dirty="0" smtClean="0">
                <a:solidFill>
                  <a:srgbClr val="C00000"/>
                </a:solidFill>
              </a:rPr>
              <a:t>both men and women</a:t>
            </a:r>
            <a:endParaRPr lang="en-US" sz="2800" b="1" dirty="0">
              <a:solidFill>
                <a:srgbClr val="C00000"/>
              </a:solidFill>
            </a:endParaRPr>
          </a:p>
        </p:txBody>
      </p:sp>
      <p:sp>
        <p:nvSpPr>
          <p:cNvPr id="7" name="TextBox 6"/>
          <p:cNvSpPr txBox="1"/>
          <p:nvPr/>
        </p:nvSpPr>
        <p:spPr>
          <a:xfrm>
            <a:off x="457200" y="3505200"/>
            <a:ext cx="4709559" cy="523220"/>
          </a:xfrm>
          <a:prstGeom prst="rect">
            <a:avLst/>
          </a:prstGeom>
          <a:noFill/>
        </p:spPr>
        <p:txBody>
          <a:bodyPr wrap="none" rtlCol="0">
            <a:spAutoFit/>
          </a:bodyPr>
          <a:lstStyle/>
          <a:p>
            <a:r>
              <a:rPr lang="en-US" sz="2800" b="1" dirty="0" smtClean="0">
                <a:solidFill>
                  <a:srgbClr val="C00000"/>
                </a:solidFill>
              </a:rPr>
              <a:t>because it is more convenient.</a:t>
            </a:r>
            <a:endParaRPr lang="en-US" sz="2800" b="1" dirty="0">
              <a:solidFill>
                <a:srgbClr val="C00000"/>
              </a:solidFill>
            </a:endParaRPr>
          </a:p>
        </p:txBody>
      </p:sp>
      <p:sp>
        <p:nvSpPr>
          <p:cNvPr id="8" name="TextBox 7"/>
          <p:cNvSpPr txBox="1"/>
          <p:nvPr/>
        </p:nvSpPr>
        <p:spPr>
          <a:xfrm>
            <a:off x="304800" y="4800600"/>
            <a:ext cx="8650445" cy="1815882"/>
          </a:xfrm>
          <a:prstGeom prst="rect">
            <a:avLst/>
          </a:prstGeom>
          <a:noFill/>
        </p:spPr>
        <p:txBody>
          <a:bodyPr wrap="none" rtlCol="0">
            <a:spAutoFit/>
          </a:bodyPr>
          <a:lstStyle/>
          <a:p>
            <a:r>
              <a:rPr lang="en-US" sz="2800" b="1" dirty="0" smtClean="0">
                <a:solidFill>
                  <a:srgbClr val="C00000"/>
                </a:solidFill>
              </a:rPr>
              <a:t>have printed lines of poetry on the </a:t>
            </a:r>
            <a:r>
              <a:rPr lang="en-US" sz="2800" b="1" dirty="0" err="1" smtClean="0">
                <a:solidFill>
                  <a:srgbClr val="C00000"/>
                </a:solidFill>
              </a:rPr>
              <a:t>ao</a:t>
            </a:r>
            <a:r>
              <a:rPr lang="en-US" sz="2800" b="1" dirty="0" smtClean="0">
                <a:solidFill>
                  <a:srgbClr val="C00000"/>
                </a:solidFill>
              </a:rPr>
              <a:t> </a:t>
            </a:r>
            <a:r>
              <a:rPr lang="en-US" sz="2800" b="1" dirty="0" err="1" smtClean="0">
                <a:solidFill>
                  <a:srgbClr val="C00000"/>
                </a:solidFill>
              </a:rPr>
              <a:t>dai</a:t>
            </a:r>
            <a:r>
              <a:rPr lang="en-US" sz="2800" b="1" dirty="0" smtClean="0">
                <a:solidFill>
                  <a:srgbClr val="C00000"/>
                </a:solidFill>
              </a:rPr>
              <a:t>, or have added</a:t>
            </a:r>
          </a:p>
          <a:p>
            <a:r>
              <a:rPr lang="en-US" sz="2800" b="1" dirty="0" smtClean="0">
                <a:solidFill>
                  <a:srgbClr val="C00000"/>
                </a:solidFill>
              </a:rPr>
              <a:t> symbols such as suns, stars, crosses and stripes</a:t>
            </a:r>
          </a:p>
          <a:p>
            <a:r>
              <a:rPr lang="en-US" sz="2800" b="1" dirty="0" smtClean="0">
                <a:solidFill>
                  <a:srgbClr val="C00000"/>
                </a:solidFill>
              </a:rPr>
              <a:t> to the </a:t>
            </a:r>
            <a:r>
              <a:rPr lang="en-US" sz="2800" b="1" dirty="0" err="1" smtClean="0">
                <a:solidFill>
                  <a:srgbClr val="C00000"/>
                </a:solidFill>
              </a:rPr>
              <a:t>ao</a:t>
            </a:r>
            <a:r>
              <a:rPr lang="en-US" sz="2800" b="1" dirty="0" smtClean="0">
                <a:solidFill>
                  <a:srgbClr val="C00000"/>
                </a:solidFill>
              </a:rPr>
              <a:t> </a:t>
            </a:r>
            <a:r>
              <a:rPr lang="en-US" sz="2800" b="1" dirty="0" err="1" smtClean="0">
                <a:solidFill>
                  <a:srgbClr val="C00000"/>
                </a:solidFill>
              </a:rPr>
              <a:t>dai</a:t>
            </a:r>
            <a:r>
              <a:rPr lang="en-US" sz="2800" b="1" dirty="0" smtClean="0">
                <a:solidFill>
                  <a:srgbClr val="C00000"/>
                </a:solidFill>
              </a:rPr>
              <a:t>.</a:t>
            </a:r>
          </a:p>
          <a:p>
            <a:endParaRPr lang="en-US" sz="28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304800"/>
            <a:ext cx="2334293" cy="523220"/>
          </a:xfrm>
          <a:prstGeom prst="rect">
            <a:avLst/>
          </a:prstGeom>
          <a:noFill/>
        </p:spPr>
        <p:txBody>
          <a:bodyPr wrap="none" rtlCol="0">
            <a:spAutoFit/>
          </a:bodyPr>
          <a:lstStyle/>
          <a:p>
            <a:r>
              <a:rPr lang="en-US" sz="2800" b="1" dirty="0" smtClean="0">
                <a:solidFill>
                  <a:srgbClr val="C00000"/>
                </a:solidFill>
              </a:rPr>
              <a:t>II. GRAMMAR </a:t>
            </a:r>
            <a:endParaRPr lang="en-US" sz="2800" b="1" dirty="0">
              <a:solidFill>
                <a:srgbClr val="C00000"/>
              </a:solidFill>
            </a:endParaRPr>
          </a:p>
        </p:txBody>
      </p:sp>
      <p:sp>
        <p:nvSpPr>
          <p:cNvPr id="5" name="TextBox 4"/>
          <p:cNvSpPr txBox="1"/>
          <p:nvPr/>
        </p:nvSpPr>
        <p:spPr>
          <a:xfrm>
            <a:off x="3048000" y="304800"/>
            <a:ext cx="4182171" cy="523220"/>
          </a:xfrm>
          <a:prstGeom prst="rect">
            <a:avLst/>
          </a:prstGeom>
          <a:noFill/>
        </p:spPr>
        <p:txBody>
          <a:bodyPr wrap="none" rtlCol="0">
            <a:spAutoFit/>
          </a:bodyPr>
          <a:lstStyle/>
          <a:p>
            <a:r>
              <a:rPr lang="en-US" sz="2800" b="1" dirty="0" smtClean="0">
                <a:solidFill>
                  <a:srgbClr val="002060"/>
                </a:solidFill>
              </a:rPr>
              <a:t>The present perfect tense :</a:t>
            </a:r>
            <a:endParaRPr lang="en-US" sz="2800" b="1" dirty="0">
              <a:solidFill>
                <a:srgbClr val="002060"/>
              </a:solidFill>
            </a:endParaRPr>
          </a:p>
        </p:txBody>
      </p:sp>
      <p:graphicFrame>
        <p:nvGraphicFramePr>
          <p:cNvPr id="6" name="Table 5"/>
          <p:cNvGraphicFramePr>
            <a:graphicFrameLocks noGrp="1"/>
          </p:cNvGraphicFramePr>
          <p:nvPr/>
        </p:nvGraphicFramePr>
        <p:xfrm>
          <a:off x="1219200" y="1066800"/>
          <a:ext cx="7391400" cy="1981200"/>
        </p:xfrm>
        <a:graphic>
          <a:graphicData uri="http://schemas.openxmlformats.org/drawingml/2006/table">
            <a:tbl>
              <a:tblPr/>
              <a:tblGrid>
                <a:gridCol w="7391400"/>
              </a:tblGrid>
              <a:tr h="660400">
                <a:tc>
                  <a:txBody>
                    <a:bodyPr/>
                    <a:lstStyle/>
                    <a:p>
                      <a:pPr marL="276860">
                        <a:lnSpc>
                          <a:spcPts val="1480"/>
                        </a:lnSpc>
                        <a:spcAft>
                          <a:spcPts val="0"/>
                        </a:spcAft>
                      </a:pPr>
                      <a:endParaRPr lang="en-US" sz="2800" b="1" dirty="0" smtClean="0">
                        <a:latin typeface="Times New Roman"/>
                        <a:ea typeface="Times New Roman"/>
                        <a:cs typeface="Times New Roman"/>
                      </a:endParaRPr>
                    </a:p>
                    <a:p>
                      <a:pPr marL="276860">
                        <a:lnSpc>
                          <a:spcPts val="1480"/>
                        </a:lnSpc>
                        <a:spcAft>
                          <a:spcPts val="0"/>
                        </a:spcAft>
                      </a:pPr>
                      <a:r>
                        <a:rPr lang="en-US" sz="2800" b="1" dirty="0" smtClean="0">
                          <a:latin typeface="Times New Roman"/>
                          <a:ea typeface="Times New Roman"/>
                          <a:cs typeface="Times New Roman"/>
                        </a:rPr>
                        <a:t>( + )S</a:t>
                      </a:r>
                      <a:r>
                        <a:rPr lang="en-US" sz="2800" b="1" spc="295" dirty="0" smtClean="0">
                          <a:latin typeface="Times New Roman"/>
                          <a:ea typeface="Times New Roman"/>
                          <a:cs typeface="Times New Roman"/>
                        </a:rPr>
                        <a:t> </a:t>
                      </a:r>
                      <a:r>
                        <a:rPr lang="en-US" sz="2800" b="1" dirty="0">
                          <a:latin typeface="Times New Roman"/>
                          <a:ea typeface="Times New Roman"/>
                          <a:cs typeface="Times New Roman"/>
                        </a:rPr>
                        <a:t>+</a:t>
                      </a:r>
                      <a:r>
                        <a:rPr lang="en-US" sz="2800" b="1" spc="315" dirty="0">
                          <a:latin typeface="Times New Roman"/>
                          <a:ea typeface="Times New Roman"/>
                          <a:cs typeface="Times New Roman"/>
                        </a:rPr>
                        <a:t> </a:t>
                      </a:r>
                      <a:r>
                        <a:rPr lang="en-US" sz="2800" b="1" dirty="0">
                          <a:latin typeface="Times New Roman"/>
                          <a:ea typeface="Times New Roman"/>
                          <a:cs typeface="Times New Roman"/>
                        </a:rPr>
                        <a:t>have /</a:t>
                      </a:r>
                      <a:r>
                        <a:rPr lang="en-US" sz="2800" b="1" spc="-5" dirty="0">
                          <a:latin typeface="Times New Roman"/>
                          <a:ea typeface="Times New Roman"/>
                          <a:cs typeface="Times New Roman"/>
                        </a:rPr>
                        <a:t> </a:t>
                      </a:r>
                      <a:r>
                        <a:rPr lang="en-US" sz="2800" b="1" dirty="0">
                          <a:latin typeface="Times New Roman"/>
                          <a:ea typeface="Times New Roman"/>
                          <a:cs typeface="Times New Roman"/>
                        </a:rPr>
                        <a:t>has +</a:t>
                      </a:r>
                      <a:r>
                        <a:rPr lang="en-US" sz="2800" b="1" spc="-10" dirty="0">
                          <a:latin typeface="Times New Roman"/>
                          <a:ea typeface="Times New Roman"/>
                          <a:cs typeface="Times New Roman"/>
                        </a:rPr>
                        <a:t> </a:t>
                      </a:r>
                      <a:r>
                        <a:rPr lang="en-US" sz="2800" b="1" dirty="0">
                          <a:latin typeface="Times New Roman"/>
                          <a:ea typeface="Times New Roman"/>
                          <a:cs typeface="Times New Roman"/>
                        </a:rPr>
                        <a:t>V-</a:t>
                      </a:r>
                      <a:r>
                        <a:rPr lang="en-US" sz="2800" b="1" spc="-25" dirty="0">
                          <a:latin typeface="Times New Roman"/>
                          <a:ea typeface="Times New Roman"/>
                          <a:cs typeface="Times New Roman"/>
                        </a:rPr>
                        <a:t> </a:t>
                      </a:r>
                      <a:r>
                        <a:rPr lang="en-US" sz="2800" b="1" dirty="0" err="1">
                          <a:latin typeface="Times New Roman"/>
                          <a:ea typeface="Times New Roman"/>
                          <a:cs typeface="Times New Roman"/>
                        </a:rPr>
                        <a:t>ed</a:t>
                      </a:r>
                      <a:r>
                        <a:rPr lang="en-US" sz="2800" b="1" spc="5" dirty="0">
                          <a:latin typeface="Times New Roman"/>
                          <a:ea typeface="Times New Roman"/>
                          <a:cs typeface="Times New Roman"/>
                        </a:rPr>
                        <a:t> </a:t>
                      </a:r>
                      <a:r>
                        <a:rPr lang="en-US" sz="2800" b="1" dirty="0">
                          <a:latin typeface="Times New Roman"/>
                          <a:ea typeface="Times New Roman"/>
                          <a:cs typeface="Times New Roman"/>
                        </a:rPr>
                        <a:t>/</a:t>
                      </a:r>
                      <a:r>
                        <a:rPr lang="en-US" sz="2800" b="1" spc="-20" dirty="0">
                          <a:latin typeface="Times New Roman"/>
                          <a:ea typeface="Times New Roman"/>
                          <a:cs typeface="Times New Roman"/>
                        </a:rPr>
                        <a:t> </a:t>
                      </a:r>
                      <a:r>
                        <a:rPr lang="en-US" sz="2800" b="1" dirty="0">
                          <a:latin typeface="Times New Roman"/>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400">
                <a:tc>
                  <a:txBody>
                    <a:bodyPr/>
                    <a:lstStyle/>
                    <a:p>
                      <a:pPr marL="276860">
                        <a:lnSpc>
                          <a:spcPts val="1480"/>
                        </a:lnSpc>
                        <a:spcAft>
                          <a:spcPts val="0"/>
                        </a:spcAft>
                      </a:pPr>
                      <a:endParaRPr lang="en-US" sz="2800" b="1" dirty="0" smtClean="0">
                        <a:latin typeface="Times New Roman"/>
                        <a:ea typeface="Times New Roman"/>
                        <a:cs typeface="Times New Roman"/>
                      </a:endParaRPr>
                    </a:p>
                    <a:p>
                      <a:pPr marL="276860">
                        <a:lnSpc>
                          <a:spcPts val="1480"/>
                        </a:lnSpc>
                        <a:spcAft>
                          <a:spcPts val="0"/>
                        </a:spcAft>
                      </a:pPr>
                      <a:r>
                        <a:rPr lang="en-US" sz="2800" b="1" dirty="0" smtClean="0">
                          <a:latin typeface="Times New Roman"/>
                          <a:ea typeface="Times New Roman"/>
                          <a:cs typeface="Times New Roman"/>
                        </a:rPr>
                        <a:t>( - ) S</a:t>
                      </a:r>
                      <a:r>
                        <a:rPr lang="en-US" sz="2800" b="1" spc="300" dirty="0" smtClean="0">
                          <a:latin typeface="Times New Roman"/>
                          <a:ea typeface="Times New Roman"/>
                          <a:cs typeface="Times New Roman"/>
                        </a:rPr>
                        <a:t> </a:t>
                      </a:r>
                      <a:r>
                        <a:rPr lang="en-US" sz="2800" b="1" dirty="0">
                          <a:latin typeface="Times New Roman"/>
                          <a:ea typeface="Times New Roman"/>
                          <a:cs typeface="Times New Roman"/>
                        </a:rPr>
                        <a:t>+</a:t>
                      </a:r>
                      <a:r>
                        <a:rPr lang="en-US" sz="2800" b="1" spc="310" dirty="0">
                          <a:latin typeface="Times New Roman"/>
                          <a:ea typeface="Times New Roman"/>
                          <a:cs typeface="Times New Roman"/>
                        </a:rPr>
                        <a:t> </a:t>
                      </a:r>
                      <a:r>
                        <a:rPr lang="en-US" sz="2800" b="1" dirty="0">
                          <a:latin typeface="Times New Roman"/>
                          <a:ea typeface="Times New Roman"/>
                          <a:cs typeface="Times New Roman"/>
                        </a:rPr>
                        <a:t>have</a:t>
                      </a:r>
                      <a:r>
                        <a:rPr lang="en-US" sz="2800" b="1" spc="5" dirty="0">
                          <a:latin typeface="Times New Roman"/>
                          <a:ea typeface="Times New Roman"/>
                          <a:cs typeface="Times New Roman"/>
                        </a:rPr>
                        <a:t> </a:t>
                      </a:r>
                      <a:r>
                        <a:rPr lang="en-US" sz="2800" b="1" dirty="0">
                          <a:latin typeface="Times New Roman"/>
                          <a:ea typeface="Times New Roman"/>
                          <a:cs typeface="Times New Roman"/>
                        </a:rPr>
                        <a:t>/</a:t>
                      </a:r>
                      <a:r>
                        <a:rPr lang="en-US" sz="2800" b="1" spc="-5" dirty="0">
                          <a:latin typeface="Times New Roman"/>
                          <a:ea typeface="Times New Roman"/>
                          <a:cs typeface="Times New Roman"/>
                        </a:rPr>
                        <a:t> </a:t>
                      </a:r>
                      <a:r>
                        <a:rPr lang="en-US" sz="2800" b="1" dirty="0">
                          <a:latin typeface="Times New Roman"/>
                          <a:ea typeface="Times New Roman"/>
                          <a:cs typeface="Times New Roman"/>
                        </a:rPr>
                        <a:t>has</a:t>
                      </a:r>
                      <a:r>
                        <a:rPr lang="en-US" sz="2800" b="1" spc="5" dirty="0">
                          <a:latin typeface="Times New Roman"/>
                          <a:ea typeface="Times New Roman"/>
                          <a:cs typeface="Times New Roman"/>
                        </a:rPr>
                        <a:t> </a:t>
                      </a:r>
                      <a:r>
                        <a:rPr lang="en-US" sz="2800" b="1" dirty="0">
                          <a:latin typeface="Times New Roman"/>
                          <a:ea typeface="Times New Roman"/>
                          <a:cs typeface="Times New Roman"/>
                        </a:rPr>
                        <a:t>+</a:t>
                      </a:r>
                      <a:r>
                        <a:rPr lang="en-US" sz="2800" b="1" spc="-15" dirty="0">
                          <a:latin typeface="Times New Roman"/>
                          <a:ea typeface="Times New Roman"/>
                          <a:cs typeface="Times New Roman"/>
                        </a:rPr>
                        <a:t> </a:t>
                      </a:r>
                      <a:r>
                        <a:rPr lang="en-US" sz="2800" b="1" dirty="0">
                          <a:latin typeface="Times New Roman"/>
                          <a:ea typeface="Times New Roman"/>
                          <a:cs typeface="Times New Roman"/>
                        </a:rPr>
                        <a:t>not</a:t>
                      </a:r>
                      <a:r>
                        <a:rPr lang="en-US" sz="2800" b="1" spc="-25" dirty="0">
                          <a:latin typeface="Times New Roman"/>
                          <a:ea typeface="Times New Roman"/>
                          <a:cs typeface="Times New Roman"/>
                        </a:rPr>
                        <a:t> </a:t>
                      </a:r>
                      <a:r>
                        <a:rPr lang="en-US" sz="2800" b="1" dirty="0">
                          <a:latin typeface="Times New Roman"/>
                          <a:ea typeface="Times New Roman"/>
                          <a:cs typeface="Times New Roman"/>
                        </a:rPr>
                        <a:t>+</a:t>
                      </a:r>
                      <a:r>
                        <a:rPr lang="en-US" sz="2800" b="1" spc="-15" dirty="0">
                          <a:latin typeface="Times New Roman"/>
                          <a:ea typeface="Times New Roman"/>
                          <a:cs typeface="Times New Roman"/>
                        </a:rPr>
                        <a:t> </a:t>
                      </a:r>
                      <a:r>
                        <a:rPr lang="en-US" sz="2800" b="1" dirty="0">
                          <a:latin typeface="Times New Roman"/>
                          <a:ea typeface="Times New Roman"/>
                          <a:cs typeface="Times New Roman"/>
                        </a:rPr>
                        <a:t>V-</a:t>
                      </a:r>
                      <a:r>
                        <a:rPr lang="en-US" sz="2800" b="1" spc="-15" dirty="0">
                          <a:latin typeface="Times New Roman"/>
                          <a:ea typeface="Times New Roman"/>
                          <a:cs typeface="Times New Roman"/>
                        </a:rPr>
                        <a:t> </a:t>
                      </a:r>
                      <a:r>
                        <a:rPr lang="en-US" sz="2800" b="1" dirty="0" err="1">
                          <a:latin typeface="Times New Roman"/>
                          <a:ea typeface="Times New Roman"/>
                          <a:cs typeface="Times New Roman"/>
                        </a:rPr>
                        <a:t>ed</a:t>
                      </a:r>
                      <a:r>
                        <a:rPr lang="en-US" sz="2800" b="1" spc="5" dirty="0">
                          <a:latin typeface="Times New Roman"/>
                          <a:ea typeface="Times New Roman"/>
                          <a:cs typeface="Times New Roman"/>
                        </a:rPr>
                        <a:t> </a:t>
                      </a:r>
                      <a:r>
                        <a:rPr lang="en-US" sz="2800" b="1" dirty="0">
                          <a:latin typeface="Times New Roman"/>
                          <a:ea typeface="Times New Roman"/>
                          <a:cs typeface="Times New Roman"/>
                        </a:rPr>
                        <a:t>/</a:t>
                      </a:r>
                      <a:r>
                        <a:rPr lang="en-US" sz="2800" b="1" spc="5" dirty="0">
                          <a:latin typeface="Times New Roman"/>
                          <a:ea typeface="Times New Roman"/>
                          <a:cs typeface="Times New Roman"/>
                        </a:rPr>
                        <a:t> </a:t>
                      </a:r>
                      <a:r>
                        <a:rPr lang="en-US" sz="2800" b="1" dirty="0">
                          <a:latin typeface="Times New Roman"/>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400">
                <a:tc>
                  <a:txBody>
                    <a:bodyPr/>
                    <a:lstStyle/>
                    <a:p>
                      <a:pPr marL="276860">
                        <a:lnSpc>
                          <a:spcPts val="1480"/>
                        </a:lnSpc>
                        <a:spcAft>
                          <a:spcPts val="0"/>
                        </a:spcAft>
                        <a:tabLst>
                          <a:tab pos="2127885" algn="l"/>
                        </a:tabLst>
                      </a:pPr>
                      <a:endParaRPr lang="en-US" sz="2800" b="1" dirty="0" smtClean="0">
                        <a:latin typeface="Times New Roman"/>
                        <a:ea typeface="Times New Roman"/>
                        <a:cs typeface="Times New Roman"/>
                      </a:endParaRPr>
                    </a:p>
                    <a:p>
                      <a:pPr marL="276860">
                        <a:lnSpc>
                          <a:spcPts val="1480"/>
                        </a:lnSpc>
                        <a:spcAft>
                          <a:spcPts val="0"/>
                        </a:spcAft>
                        <a:tabLst>
                          <a:tab pos="2127885" algn="l"/>
                        </a:tabLst>
                      </a:pPr>
                      <a:r>
                        <a:rPr lang="en-US" sz="2800" b="1" dirty="0" smtClean="0">
                          <a:latin typeface="Times New Roman"/>
                          <a:ea typeface="Times New Roman"/>
                          <a:cs typeface="Times New Roman"/>
                        </a:rPr>
                        <a:t>( ? ) Have </a:t>
                      </a:r>
                      <a:r>
                        <a:rPr lang="en-US" sz="2800" b="1" dirty="0">
                          <a:latin typeface="Times New Roman"/>
                          <a:ea typeface="Times New Roman"/>
                          <a:cs typeface="Times New Roman"/>
                        </a:rPr>
                        <a:t>/</a:t>
                      </a:r>
                      <a:r>
                        <a:rPr lang="en-US" sz="2800" b="1" spc="-5" dirty="0">
                          <a:latin typeface="Times New Roman"/>
                          <a:ea typeface="Times New Roman"/>
                          <a:cs typeface="Times New Roman"/>
                        </a:rPr>
                        <a:t> </a:t>
                      </a:r>
                      <a:r>
                        <a:rPr lang="en-US" sz="2800" b="1" dirty="0">
                          <a:latin typeface="Times New Roman"/>
                          <a:ea typeface="Times New Roman"/>
                          <a:cs typeface="Times New Roman"/>
                        </a:rPr>
                        <a:t>Has</a:t>
                      </a:r>
                      <a:r>
                        <a:rPr lang="en-US" sz="2800" b="1" spc="5" dirty="0">
                          <a:latin typeface="Times New Roman"/>
                          <a:ea typeface="Times New Roman"/>
                          <a:cs typeface="Times New Roman"/>
                        </a:rPr>
                        <a:t> </a:t>
                      </a:r>
                      <a:r>
                        <a:rPr lang="en-US" sz="2800" b="1" dirty="0">
                          <a:latin typeface="Times New Roman"/>
                          <a:ea typeface="Times New Roman"/>
                          <a:cs typeface="Times New Roman"/>
                        </a:rPr>
                        <a:t>+</a:t>
                      </a:r>
                      <a:r>
                        <a:rPr lang="en-US" sz="2800" b="1" spc="-15" dirty="0">
                          <a:latin typeface="Times New Roman"/>
                          <a:ea typeface="Times New Roman"/>
                          <a:cs typeface="Times New Roman"/>
                        </a:rPr>
                        <a:t> </a:t>
                      </a:r>
                      <a:r>
                        <a:rPr lang="en-US" sz="2800" b="1" dirty="0">
                          <a:latin typeface="Times New Roman"/>
                          <a:ea typeface="Times New Roman"/>
                          <a:cs typeface="Times New Roman"/>
                        </a:rPr>
                        <a:t>S</a:t>
                      </a:r>
                      <a:r>
                        <a:rPr lang="en-US" sz="2800" b="1" spc="300" dirty="0">
                          <a:latin typeface="Times New Roman"/>
                          <a:ea typeface="Times New Roman"/>
                          <a:cs typeface="Times New Roman"/>
                        </a:rPr>
                        <a:t> </a:t>
                      </a:r>
                      <a:r>
                        <a:rPr lang="en-US" sz="2800" b="1" dirty="0">
                          <a:latin typeface="Times New Roman"/>
                          <a:ea typeface="Times New Roman"/>
                          <a:cs typeface="Times New Roman"/>
                        </a:rPr>
                        <a:t>+</a:t>
                      </a:r>
                      <a:r>
                        <a:rPr lang="en-US" sz="2800" b="1" spc="315" dirty="0">
                          <a:latin typeface="Times New Roman"/>
                          <a:ea typeface="Times New Roman"/>
                          <a:cs typeface="Times New Roman"/>
                        </a:rPr>
                        <a:t> </a:t>
                      </a:r>
                      <a:r>
                        <a:rPr lang="en-US" sz="2800" b="1" dirty="0">
                          <a:latin typeface="Times New Roman"/>
                          <a:ea typeface="Times New Roman"/>
                          <a:cs typeface="Times New Roman"/>
                        </a:rPr>
                        <a:t>V-</a:t>
                      </a:r>
                      <a:r>
                        <a:rPr lang="en-US" sz="2800" b="1" spc="-20" dirty="0">
                          <a:latin typeface="Times New Roman"/>
                          <a:ea typeface="Times New Roman"/>
                          <a:cs typeface="Times New Roman"/>
                        </a:rPr>
                        <a:t> </a:t>
                      </a:r>
                      <a:r>
                        <a:rPr lang="en-US" sz="2800" b="1" dirty="0" err="1">
                          <a:latin typeface="Times New Roman"/>
                          <a:ea typeface="Times New Roman"/>
                          <a:cs typeface="Times New Roman"/>
                        </a:rPr>
                        <a:t>ed</a:t>
                      </a:r>
                      <a:r>
                        <a:rPr lang="en-US" sz="2800" b="1" spc="5" dirty="0">
                          <a:latin typeface="Times New Roman"/>
                          <a:ea typeface="Times New Roman"/>
                          <a:cs typeface="Times New Roman"/>
                        </a:rPr>
                        <a:t> </a:t>
                      </a:r>
                      <a:r>
                        <a:rPr lang="en-US" sz="2800" b="1" dirty="0">
                          <a:latin typeface="Times New Roman"/>
                          <a:ea typeface="Times New Roman"/>
                          <a:cs typeface="Times New Roman"/>
                        </a:rPr>
                        <a:t>/</a:t>
                      </a:r>
                      <a:r>
                        <a:rPr lang="en-US" sz="2800" b="1" spc="-20" dirty="0">
                          <a:latin typeface="Times New Roman"/>
                          <a:ea typeface="Times New Roman"/>
                          <a:cs typeface="Times New Roman"/>
                        </a:rPr>
                        <a:t> </a:t>
                      </a:r>
                      <a:r>
                        <a:rPr lang="en-US" sz="2800" b="1" dirty="0">
                          <a:latin typeface="Times New Roman"/>
                          <a:ea typeface="Times New Roman"/>
                          <a:cs typeface="Times New Roman"/>
                        </a:rPr>
                        <a:t>-3	</a:t>
                      </a:r>
                      <a:r>
                        <a:rPr lang="en-US" sz="2800" b="1" dirty="0" smtClean="0">
                          <a:latin typeface="Times New Roman"/>
                          <a:ea typeface="Times New Roman"/>
                          <a:cs typeface="Times New Roman"/>
                        </a:rPr>
                        <a:t>….?</a:t>
                      </a:r>
                      <a:endParaRPr lang="en-US" sz="2800" b="1" dirty="0">
                        <a:latin typeface="Times New Roman"/>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05" name="Rectangle 1"/>
          <p:cNvSpPr>
            <a:spLocks noChangeArrowheads="1"/>
          </p:cNvSpPr>
          <p:nvPr/>
        </p:nvSpPr>
        <p:spPr bwMode="auto">
          <a:xfrm>
            <a:off x="228600" y="3200400"/>
            <a:ext cx="9144000" cy="3387145"/>
          </a:xfrm>
          <a:prstGeom prst="rect">
            <a:avLst/>
          </a:prstGeom>
          <a:noFill/>
          <a:ln w="9525">
            <a:noFill/>
            <a:miter lim="800000"/>
            <a:headEnd/>
            <a:tailEnd/>
          </a:ln>
          <a:effectLst/>
        </p:spPr>
        <p:txBody>
          <a:bodyPr vert="horz" wrap="square" lIns="73002" tIns="1587" rIns="69828"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955925" algn="l"/>
              </a:tabLst>
            </a:pPr>
            <a:r>
              <a:rPr kumimoji="0" lang="en-US" sz="2000" b="1" i="0" u="sng" strike="noStrike" cap="none" normalizeH="0" baseline="0" dirty="0" err="1" smtClean="0">
                <a:ln>
                  <a:noFill/>
                </a:ln>
                <a:solidFill>
                  <a:srgbClr val="FF0000"/>
                </a:solidFill>
                <a:effectLst/>
                <a:latin typeface="Arial" pitchFamily="34" charset="0"/>
                <a:ea typeface="Times New Roman" pitchFamily="18" charset="0"/>
                <a:cs typeface="Arial" pitchFamily="34" charset="0"/>
              </a:rPr>
              <a:t>Cách</a:t>
            </a:r>
            <a:r>
              <a:rPr kumimoji="0" lang="en-US" sz="20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r>
              <a:rPr kumimoji="0" lang="en-US" sz="2000" b="1" i="0" u="sng" strike="noStrike" cap="none" normalizeH="0" baseline="0" dirty="0" err="1" smtClean="0">
                <a:ln>
                  <a:noFill/>
                </a:ln>
                <a:solidFill>
                  <a:srgbClr val="FF0000"/>
                </a:solidFill>
                <a:effectLst/>
                <a:latin typeface="Arial" pitchFamily="34" charset="0"/>
                <a:ea typeface="Times New Roman" pitchFamily="18" charset="0"/>
                <a:cs typeface="Arial" pitchFamily="34" charset="0"/>
              </a:rPr>
              <a:t>dùng</a:t>
            </a:r>
            <a:r>
              <a:rPr kumimoji="0" lang="en-US" sz="2000" b="1" i="0" u="sng"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endParaRPr kumimoji="0" lang="en-US" sz="20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955925" algn="l"/>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Hành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động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vừa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mới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xảy</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trong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quá</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khứ</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Ex: I have just finished my homework</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955925" algn="l"/>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Hành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động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hay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sự</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việc</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xảy</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trong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quá</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khứ</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nhưng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không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nhớ</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rõ</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time Ex: I have already seen that film</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955925" algn="l"/>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Hành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động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xảy</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trong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quá</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khứ</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vẫn</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kéo</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dài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tới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hiện</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tại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EX: She has studied French for three years</a:t>
            </a:r>
            <a:endPar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955925" algn="l"/>
              </a:tabLst>
            </a:pPr>
            <a:r>
              <a:rPr kumimoji="0" lang="en-US" sz="20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Từ</a:t>
            </a: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nhận</a:t>
            </a: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biết</a:t>
            </a: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Just, already, yet, ever, so far, recently, lately, before, up to now, since, for , never</a:t>
            </a:r>
          </a:p>
          <a:p>
            <a:pPr marL="0" marR="0" lvl="0" indent="0" algn="l" defTabSz="914400" rtl="0" eaLnBrk="0" fontAlgn="base" latinLnBrk="0" hangingPunct="0">
              <a:lnSpc>
                <a:spcPct val="100000"/>
              </a:lnSpc>
              <a:spcBef>
                <a:spcPct val="0"/>
              </a:spcBef>
              <a:spcAft>
                <a:spcPct val="0"/>
              </a:spcAft>
              <a:buClrTx/>
              <a:buSzTx/>
              <a:buFontTx/>
              <a:buNone/>
              <a:tabLst>
                <a:tab pos="2955925" algn="l"/>
              </a:tabLst>
            </a:pPr>
            <a:r>
              <a:rPr kumimoji="0" lang="en-US"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Since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point of time (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mốc</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time ) (Since 2011, Since January,…… )</a:t>
            </a:r>
          </a:p>
          <a:p>
            <a:pPr marL="0" marR="0" lvl="0" indent="0" algn="l" defTabSz="914400" rtl="0" eaLnBrk="0" fontAlgn="base" latinLnBrk="0" hangingPunct="0">
              <a:lnSpc>
                <a:spcPct val="100000"/>
              </a:lnSpc>
              <a:spcBef>
                <a:spcPct val="0"/>
              </a:spcBef>
              <a:spcAft>
                <a:spcPct val="0"/>
              </a:spcAft>
              <a:buClrTx/>
              <a:buSzTx/>
              <a:buFontTx/>
              <a:buNone/>
              <a:tabLst>
                <a:tab pos="2955925"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For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period of time (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khoảng</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time)	( For 5 years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1505"/>
                                        </p:tgtEl>
                                        <p:attrNameLst>
                                          <p:attrName>style.visibility</p:attrName>
                                        </p:attrNameLst>
                                      </p:cBhvr>
                                      <p:to>
                                        <p:strVal val="visible"/>
                                      </p:to>
                                    </p:set>
                                    <p:animEffect transition="in" filter="box(in)">
                                      <p:cBhvr>
                                        <p:cTn id="22" dur="500"/>
                                        <p:tgtEl>
                                          <p:spTgt spid="21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150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596</Words>
  <Application>Microsoft Office PowerPoint</Application>
  <PresentationFormat>On-screen Show (4:3)</PresentationFormat>
  <Paragraphs>138</Paragraphs>
  <Slides>10</Slides>
  <Notes>0</Notes>
  <HiddenSlides>0</HiddenSlides>
  <MMClips>1</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COHONG</dc:creator>
  <cp:lastModifiedBy>COHONG</cp:lastModifiedBy>
  <cp:revision>29</cp:revision>
  <dcterms:created xsi:type="dcterms:W3CDTF">2021-09-25T02:47:36Z</dcterms:created>
  <dcterms:modified xsi:type="dcterms:W3CDTF">2021-10-09T01:57:44Z</dcterms:modified>
</cp:coreProperties>
</file>